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3" r:id="rId1"/>
  </p:sldMasterIdLst>
  <p:notesMasterIdLst>
    <p:notesMasterId r:id="rId18"/>
  </p:notesMasterIdLst>
  <p:sldIdLst>
    <p:sldId id="256" r:id="rId2"/>
    <p:sldId id="257" r:id="rId3"/>
    <p:sldId id="258" r:id="rId4"/>
    <p:sldId id="259" r:id="rId5"/>
    <p:sldId id="266" r:id="rId6"/>
    <p:sldId id="260" r:id="rId7"/>
    <p:sldId id="261" r:id="rId8"/>
    <p:sldId id="267" r:id="rId9"/>
    <p:sldId id="264" r:id="rId10"/>
    <p:sldId id="265" r:id="rId11"/>
    <p:sldId id="268" r:id="rId12"/>
    <p:sldId id="269" r:id="rId13"/>
    <p:sldId id="273" r:id="rId14"/>
    <p:sldId id="270" r:id="rId15"/>
    <p:sldId id="274"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48"/>
    <p:restoredTop sz="94718"/>
  </p:normalViewPr>
  <p:slideViewPr>
    <p:cSldViewPr snapToGrid="0" snapToObjects="1">
      <p:cViewPr varScale="1">
        <p:scale>
          <a:sx n="93" d="100"/>
          <a:sy n="93" d="100"/>
        </p:scale>
        <p:origin x="216" y="7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3D59A2-C112-0B46-9EDA-C52D39E4B9C9}" type="datetimeFigureOut">
              <a:rPr lang="en-US" smtClean="0"/>
              <a:t>7/3/25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FDA182-30D8-BA46-BEB7-A54FC874C65C}" type="slidenum">
              <a:rPr lang="en-US" smtClean="0"/>
              <a:t>‹#›</a:t>
            </a:fld>
            <a:endParaRPr lang="en-US"/>
          </a:p>
        </p:txBody>
      </p:sp>
    </p:spTree>
    <p:extLst>
      <p:ext uri="{BB962C8B-B14F-4D97-AF65-F5344CB8AC3E}">
        <p14:creationId xmlns:p14="http://schemas.microsoft.com/office/powerpoint/2010/main" val="4027085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Thank them for their service.  Thank Excel, note how unique it is. Melissa covered my background already, so we can jump in</a:t>
            </a:r>
          </a:p>
          <a:p>
            <a:r>
              <a:rPr lang="en-US" dirty="0"/>
              <a:t>Who’s Who?  Elementary/Middle/High school?   Previous Excel grantees?  Previous other grantees?  New to the district?  </a:t>
            </a:r>
          </a:p>
        </p:txBody>
      </p:sp>
      <p:sp>
        <p:nvSpPr>
          <p:cNvPr id="4" name="Slide Number Placeholder 3"/>
          <p:cNvSpPr>
            <a:spLocks noGrp="1"/>
          </p:cNvSpPr>
          <p:nvPr>
            <p:ph type="sldNum" sz="quarter" idx="5"/>
          </p:nvPr>
        </p:nvSpPr>
        <p:spPr/>
        <p:txBody>
          <a:bodyPr/>
          <a:lstStyle/>
          <a:p>
            <a:fld id="{0BFDA182-30D8-BA46-BEB7-A54FC874C65C}" type="slidenum">
              <a:rPr lang="en-US" smtClean="0"/>
              <a:t>1</a:t>
            </a:fld>
            <a:endParaRPr lang="en-US"/>
          </a:p>
        </p:txBody>
      </p:sp>
    </p:spTree>
    <p:extLst>
      <p:ext uri="{BB962C8B-B14F-4D97-AF65-F5344CB8AC3E}">
        <p14:creationId xmlns:p14="http://schemas.microsoft.com/office/powerpoint/2010/main" val="8423683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FDA182-30D8-BA46-BEB7-A54FC874C65C}" type="slidenum">
              <a:rPr lang="en-US" smtClean="0"/>
              <a:t>10</a:t>
            </a:fld>
            <a:endParaRPr lang="en-US"/>
          </a:p>
        </p:txBody>
      </p:sp>
    </p:spTree>
    <p:extLst>
      <p:ext uri="{BB962C8B-B14F-4D97-AF65-F5344CB8AC3E}">
        <p14:creationId xmlns:p14="http://schemas.microsoft.com/office/powerpoint/2010/main" val="14353009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FDA182-30D8-BA46-BEB7-A54FC874C65C}" type="slidenum">
              <a:rPr lang="en-US" smtClean="0"/>
              <a:t>11</a:t>
            </a:fld>
            <a:endParaRPr lang="en-US"/>
          </a:p>
        </p:txBody>
      </p:sp>
    </p:spTree>
    <p:extLst>
      <p:ext uri="{BB962C8B-B14F-4D97-AF65-F5344CB8AC3E}">
        <p14:creationId xmlns:p14="http://schemas.microsoft.com/office/powerpoint/2010/main" val="31715104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FDA182-30D8-BA46-BEB7-A54FC874C65C}" type="slidenum">
              <a:rPr lang="en-US" smtClean="0"/>
              <a:t>12</a:t>
            </a:fld>
            <a:endParaRPr lang="en-US"/>
          </a:p>
        </p:txBody>
      </p:sp>
    </p:spTree>
    <p:extLst>
      <p:ext uri="{BB962C8B-B14F-4D97-AF65-F5344CB8AC3E}">
        <p14:creationId xmlns:p14="http://schemas.microsoft.com/office/powerpoint/2010/main" val="11459756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FDA182-30D8-BA46-BEB7-A54FC874C65C}" type="slidenum">
              <a:rPr lang="en-US" smtClean="0"/>
              <a:t>13</a:t>
            </a:fld>
            <a:endParaRPr lang="en-US"/>
          </a:p>
        </p:txBody>
      </p:sp>
    </p:spTree>
    <p:extLst>
      <p:ext uri="{BB962C8B-B14F-4D97-AF65-F5344CB8AC3E}">
        <p14:creationId xmlns:p14="http://schemas.microsoft.com/office/powerpoint/2010/main" val="24884678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FDA182-30D8-BA46-BEB7-A54FC874C65C}" type="slidenum">
              <a:rPr lang="en-US" smtClean="0"/>
              <a:t>14</a:t>
            </a:fld>
            <a:endParaRPr lang="en-US"/>
          </a:p>
        </p:txBody>
      </p:sp>
    </p:spTree>
    <p:extLst>
      <p:ext uri="{BB962C8B-B14F-4D97-AF65-F5344CB8AC3E}">
        <p14:creationId xmlns:p14="http://schemas.microsoft.com/office/powerpoint/2010/main" val="7754558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FDA182-30D8-BA46-BEB7-A54FC874C65C}" type="slidenum">
              <a:rPr lang="en-US" smtClean="0"/>
              <a:t>15</a:t>
            </a:fld>
            <a:endParaRPr lang="en-US"/>
          </a:p>
        </p:txBody>
      </p:sp>
    </p:spTree>
    <p:extLst>
      <p:ext uri="{BB962C8B-B14F-4D97-AF65-F5344CB8AC3E}">
        <p14:creationId xmlns:p14="http://schemas.microsoft.com/office/powerpoint/2010/main" val="5112469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Thank them for their service.  Thank Excel, note how unique it is. Melissa covered my background already, so we can jump in</a:t>
            </a:r>
          </a:p>
          <a:p>
            <a:r>
              <a:rPr lang="en-US" dirty="0"/>
              <a:t>Who’s Who?  Elementary/Middle/High school?   Previous Excel grantees?  Previous other grantees?  New to the district?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BFDA182-30D8-BA46-BEB7-A54FC874C65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885913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have not been on Excel board or reviewed any previous grants, have not worked with anyone in the past on Excel grants, so preparing for this was really fun because a) I got to learn more about Excel Foundation and b) had to put myself in the position of you all and think about what tips and support I could actually offer!  </a:t>
            </a:r>
          </a:p>
        </p:txBody>
      </p:sp>
      <p:sp>
        <p:nvSpPr>
          <p:cNvPr id="4" name="Slide Number Placeholder 3"/>
          <p:cNvSpPr>
            <a:spLocks noGrp="1"/>
          </p:cNvSpPr>
          <p:nvPr>
            <p:ph type="sldNum" sz="quarter" idx="5"/>
          </p:nvPr>
        </p:nvSpPr>
        <p:spPr/>
        <p:txBody>
          <a:bodyPr/>
          <a:lstStyle/>
          <a:p>
            <a:fld id="{0BFDA182-30D8-BA46-BEB7-A54FC874C65C}" type="slidenum">
              <a:rPr lang="en-US" smtClean="0"/>
              <a:t>2</a:t>
            </a:fld>
            <a:endParaRPr lang="en-US"/>
          </a:p>
        </p:txBody>
      </p:sp>
    </p:spTree>
    <p:extLst>
      <p:ext uri="{BB962C8B-B14F-4D97-AF65-F5344CB8AC3E}">
        <p14:creationId xmlns:p14="http://schemas.microsoft.com/office/powerpoint/2010/main" val="2871715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FDA182-30D8-BA46-BEB7-A54FC874C65C}" type="slidenum">
              <a:rPr lang="en-US" smtClean="0"/>
              <a:t>3</a:t>
            </a:fld>
            <a:endParaRPr lang="en-US"/>
          </a:p>
        </p:txBody>
      </p:sp>
    </p:spTree>
    <p:extLst>
      <p:ext uri="{BB962C8B-B14F-4D97-AF65-F5344CB8AC3E}">
        <p14:creationId xmlns:p14="http://schemas.microsoft.com/office/powerpoint/2010/main" val="2947355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FDA182-30D8-BA46-BEB7-A54FC874C65C}" type="slidenum">
              <a:rPr lang="en-US" smtClean="0"/>
              <a:t>4</a:t>
            </a:fld>
            <a:endParaRPr lang="en-US"/>
          </a:p>
        </p:txBody>
      </p:sp>
    </p:spTree>
    <p:extLst>
      <p:ext uri="{BB962C8B-B14F-4D97-AF65-F5344CB8AC3E}">
        <p14:creationId xmlns:p14="http://schemas.microsoft.com/office/powerpoint/2010/main" val="19560127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FDA182-30D8-BA46-BEB7-A54FC874C65C}" type="slidenum">
              <a:rPr lang="en-US" smtClean="0"/>
              <a:t>5</a:t>
            </a:fld>
            <a:endParaRPr lang="en-US"/>
          </a:p>
        </p:txBody>
      </p:sp>
    </p:spTree>
    <p:extLst>
      <p:ext uri="{BB962C8B-B14F-4D97-AF65-F5344CB8AC3E}">
        <p14:creationId xmlns:p14="http://schemas.microsoft.com/office/powerpoint/2010/main" val="27205529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FDA182-30D8-BA46-BEB7-A54FC874C65C}" type="slidenum">
              <a:rPr lang="en-US" smtClean="0"/>
              <a:t>6</a:t>
            </a:fld>
            <a:endParaRPr lang="en-US"/>
          </a:p>
        </p:txBody>
      </p:sp>
    </p:spTree>
    <p:extLst>
      <p:ext uri="{BB962C8B-B14F-4D97-AF65-F5344CB8AC3E}">
        <p14:creationId xmlns:p14="http://schemas.microsoft.com/office/powerpoint/2010/main" val="33052026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FDA182-30D8-BA46-BEB7-A54FC874C65C}" type="slidenum">
              <a:rPr lang="en-US" smtClean="0"/>
              <a:t>7</a:t>
            </a:fld>
            <a:endParaRPr lang="en-US"/>
          </a:p>
        </p:txBody>
      </p:sp>
    </p:spTree>
    <p:extLst>
      <p:ext uri="{BB962C8B-B14F-4D97-AF65-F5344CB8AC3E}">
        <p14:creationId xmlns:p14="http://schemas.microsoft.com/office/powerpoint/2010/main" val="38267682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Excel has made it really nice…their scoring rubric lines up with the application itself,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bg1"/>
                </a:solidFill>
              </a:rPr>
              <a:t>It’s a useful tool (almost a “cheat sheet” really) - a checklist for yourself as you write and when you are reviewing and editing.</a:t>
            </a:r>
          </a:p>
          <a:p>
            <a:endParaRPr lang="en-US" dirty="0"/>
          </a:p>
        </p:txBody>
      </p:sp>
      <p:sp>
        <p:nvSpPr>
          <p:cNvPr id="4" name="Slide Number Placeholder 3"/>
          <p:cNvSpPr>
            <a:spLocks noGrp="1"/>
          </p:cNvSpPr>
          <p:nvPr>
            <p:ph type="sldNum" sz="quarter" idx="5"/>
          </p:nvPr>
        </p:nvSpPr>
        <p:spPr/>
        <p:txBody>
          <a:bodyPr/>
          <a:lstStyle/>
          <a:p>
            <a:fld id="{0BFDA182-30D8-BA46-BEB7-A54FC874C65C}" type="slidenum">
              <a:rPr lang="en-US" smtClean="0"/>
              <a:t>8</a:t>
            </a:fld>
            <a:endParaRPr lang="en-US"/>
          </a:p>
        </p:txBody>
      </p:sp>
    </p:spTree>
    <p:extLst>
      <p:ext uri="{BB962C8B-B14F-4D97-AF65-F5344CB8AC3E}">
        <p14:creationId xmlns:p14="http://schemas.microsoft.com/office/powerpoint/2010/main" val="1962067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FDA182-30D8-BA46-BEB7-A54FC874C65C}" type="slidenum">
              <a:rPr lang="en-US" smtClean="0"/>
              <a:t>9</a:t>
            </a:fld>
            <a:endParaRPr lang="en-US"/>
          </a:p>
        </p:txBody>
      </p:sp>
    </p:spTree>
    <p:extLst>
      <p:ext uri="{BB962C8B-B14F-4D97-AF65-F5344CB8AC3E}">
        <p14:creationId xmlns:p14="http://schemas.microsoft.com/office/powerpoint/2010/main" val="159511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C81A0-FB7A-4357-8B37-1EC930D1E098}"/>
              </a:ext>
            </a:extLst>
          </p:cNvPr>
          <p:cNvSpPr>
            <a:spLocks noGrp="1"/>
          </p:cNvSpPr>
          <p:nvPr>
            <p:ph type="ctrTitle"/>
          </p:nvPr>
        </p:nvSpPr>
        <p:spPr>
          <a:xfrm>
            <a:off x="762000" y="1523999"/>
            <a:ext cx="10668000" cy="1985963"/>
          </a:xfrm>
        </p:spPr>
        <p:txBody>
          <a:bodyPr anchor="b"/>
          <a:lstStyle>
            <a:lvl1pPr algn="ctr">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7D3C075C-7238-4F43-87E7-63A35BE6900C}"/>
              </a:ext>
            </a:extLst>
          </p:cNvPr>
          <p:cNvSpPr>
            <a:spLocks noGrp="1"/>
          </p:cNvSpPr>
          <p:nvPr>
            <p:ph type="subTitle" idx="1"/>
          </p:nvPr>
        </p:nvSpPr>
        <p:spPr>
          <a:xfrm>
            <a:off x="762000" y="3809999"/>
            <a:ext cx="10667998" cy="198596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0AB67EEB-ABA8-4DA9-803B-0C6CD8A1284C}"/>
              </a:ext>
            </a:extLst>
          </p:cNvPr>
          <p:cNvSpPr>
            <a:spLocks noGrp="1"/>
          </p:cNvSpPr>
          <p:nvPr>
            <p:ph type="dt" sz="half" idx="10"/>
          </p:nvPr>
        </p:nvSpPr>
        <p:spPr/>
        <p:txBody>
          <a:bodyPr anchor="b" anchorCtr="0"/>
          <a:lstStyle/>
          <a:p>
            <a:fld id="{F4D57BDD-E64A-4D27-8978-82FFCA18A12C}" type="datetimeFigureOut">
              <a:rPr lang="en-US" smtClean="0"/>
              <a:t>7/3/25</a:t>
            </a:fld>
            <a:endParaRPr lang="en-US"/>
          </a:p>
        </p:txBody>
      </p:sp>
      <p:sp>
        <p:nvSpPr>
          <p:cNvPr id="5" name="Footer Placeholder 4">
            <a:extLst>
              <a:ext uri="{FF2B5EF4-FFF2-40B4-BE49-F238E27FC236}">
                <a16:creationId xmlns:a16="http://schemas.microsoft.com/office/drawing/2014/main" id="{0FCFD314-1E75-41B9-A585-4F4A32A347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0CC8E8-C649-4A81-BF53-F078B2A98453}"/>
              </a:ext>
            </a:extLst>
          </p:cNvPr>
          <p:cNvSpPr>
            <a:spLocks noGrp="1"/>
          </p:cNvSpPr>
          <p:nvPr>
            <p:ph type="sldNum" sz="quarter" idx="12"/>
          </p:nvPr>
        </p:nvSpPr>
        <p:spPr/>
        <p:txBody>
          <a:bodyPr/>
          <a:lstStyle/>
          <a:p>
            <a:fld id="{D643A852-0206-46AC-B0EB-645612933129}" type="slidenum">
              <a:rPr lang="en-US" smtClean="0"/>
              <a:t>‹#›</a:t>
            </a:fld>
            <a:endParaRPr lang="en-US" dirty="0"/>
          </a:p>
        </p:txBody>
      </p:sp>
    </p:spTree>
    <p:extLst>
      <p:ext uri="{BB962C8B-B14F-4D97-AF65-F5344CB8AC3E}">
        <p14:creationId xmlns:p14="http://schemas.microsoft.com/office/powerpoint/2010/main" val="3234405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CE73F-2F7C-4941-9B13-ACB43A4983EC}"/>
              </a:ext>
            </a:extLst>
          </p:cNvPr>
          <p:cNvSpPr>
            <a:spLocks noGrp="1"/>
          </p:cNvSpPr>
          <p:nvPr>
            <p:ph type="title"/>
          </p:nvPr>
        </p:nvSpPr>
        <p:spPr>
          <a:xfrm>
            <a:off x="762000" y="1524000"/>
            <a:ext cx="9144000" cy="1523999"/>
          </a:xfrm>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38BC107E-F2BE-4057-B06B-1E50FD12B561}"/>
              </a:ext>
            </a:extLst>
          </p:cNvPr>
          <p:cNvSpPr>
            <a:spLocks noGrp="1"/>
          </p:cNvSpPr>
          <p:nvPr>
            <p:ph type="body" orient="vert" idx="1"/>
          </p:nvPr>
        </p:nvSpPr>
        <p:spPr>
          <a:xfrm>
            <a:off x="762000" y="3048000"/>
            <a:ext cx="10668000" cy="3048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B9D7D8-1932-4215-A6E0-C16DA0DDB8B8}"/>
              </a:ext>
            </a:extLst>
          </p:cNvPr>
          <p:cNvSpPr>
            <a:spLocks noGrp="1"/>
          </p:cNvSpPr>
          <p:nvPr>
            <p:ph type="dt" sz="half" idx="10"/>
          </p:nvPr>
        </p:nvSpPr>
        <p:spPr/>
        <p:txBody>
          <a:bodyPr/>
          <a:lstStyle/>
          <a:p>
            <a:fld id="{F4D57BDD-E64A-4D27-8978-82FFCA18A12C}" type="datetimeFigureOut">
              <a:rPr lang="en-US" smtClean="0"/>
              <a:t>7/3/25</a:t>
            </a:fld>
            <a:endParaRPr lang="en-US"/>
          </a:p>
        </p:txBody>
      </p:sp>
      <p:sp>
        <p:nvSpPr>
          <p:cNvPr id="5" name="Footer Placeholder 4">
            <a:extLst>
              <a:ext uri="{FF2B5EF4-FFF2-40B4-BE49-F238E27FC236}">
                <a16:creationId xmlns:a16="http://schemas.microsoft.com/office/drawing/2014/main" id="{4378B662-65E3-47B2-AD95-B041B57F3B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93DBC5-88B5-4F2A-A0E3-752CB421737A}"/>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2149728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6599DF-5B13-4800-ADD7-3A2A2F1C4889}"/>
              </a:ext>
            </a:extLst>
          </p:cNvPr>
          <p:cNvSpPr>
            <a:spLocks noGrp="1"/>
          </p:cNvSpPr>
          <p:nvPr>
            <p:ph type="title" orient="vert"/>
          </p:nvPr>
        </p:nvSpPr>
        <p:spPr>
          <a:xfrm>
            <a:off x="8724900" y="1523999"/>
            <a:ext cx="2705100" cy="4572001"/>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B191E12-22D9-4DA9-A336-EA6A8B9B55B8}"/>
              </a:ext>
            </a:extLst>
          </p:cNvPr>
          <p:cNvSpPr>
            <a:spLocks noGrp="1"/>
          </p:cNvSpPr>
          <p:nvPr>
            <p:ph type="body" orient="vert" idx="1"/>
          </p:nvPr>
        </p:nvSpPr>
        <p:spPr>
          <a:xfrm>
            <a:off x="762000" y="1524000"/>
            <a:ext cx="7620000" cy="457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22A1D5-B7EF-43A4-81EF-B5A7EA35616B}"/>
              </a:ext>
            </a:extLst>
          </p:cNvPr>
          <p:cNvSpPr>
            <a:spLocks noGrp="1"/>
          </p:cNvSpPr>
          <p:nvPr>
            <p:ph type="dt" sz="half" idx="10"/>
          </p:nvPr>
        </p:nvSpPr>
        <p:spPr/>
        <p:txBody>
          <a:bodyPr/>
          <a:lstStyle/>
          <a:p>
            <a:fld id="{F4D57BDD-E64A-4D27-8978-82FFCA18A12C}" type="datetimeFigureOut">
              <a:rPr lang="en-US" smtClean="0"/>
              <a:t>7/3/25</a:t>
            </a:fld>
            <a:endParaRPr lang="en-US"/>
          </a:p>
        </p:txBody>
      </p:sp>
      <p:sp>
        <p:nvSpPr>
          <p:cNvPr id="5" name="Footer Placeholder 4">
            <a:extLst>
              <a:ext uri="{FF2B5EF4-FFF2-40B4-BE49-F238E27FC236}">
                <a16:creationId xmlns:a16="http://schemas.microsoft.com/office/drawing/2014/main" id="{66809DFB-4410-42BF-B886-C984E3A53F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6487E8-E9A0-429E-88E5-34B1BE86BD23}"/>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2502455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6A6A6-C260-4F8B-99DF-249C907BE5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536F8CB-5C97-4437-A672-4E43D0E5AE8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90C990-05C1-4ECD-A899-722057AEA630}"/>
              </a:ext>
            </a:extLst>
          </p:cNvPr>
          <p:cNvSpPr>
            <a:spLocks noGrp="1"/>
          </p:cNvSpPr>
          <p:nvPr>
            <p:ph type="dt" sz="half" idx="10"/>
          </p:nvPr>
        </p:nvSpPr>
        <p:spPr/>
        <p:txBody>
          <a:bodyPr/>
          <a:lstStyle/>
          <a:p>
            <a:fld id="{F4D57BDD-E64A-4D27-8978-82FFCA18A12C}" type="datetimeFigureOut">
              <a:rPr lang="en-US" smtClean="0"/>
              <a:t>7/3/25</a:t>
            </a:fld>
            <a:endParaRPr lang="en-US"/>
          </a:p>
        </p:txBody>
      </p:sp>
      <p:sp>
        <p:nvSpPr>
          <p:cNvPr id="5" name="Footer Placeholder 4">
            <a:extLst>
              <a:ext uri="{FF2B5EF4-FFF2-40B4-BE49-F238E27FC236}">
                <a16:creationId xmlns:a16="http://schemas.microsoft.com/office/drawing/2014/main" id="{C5E9811C-37A0-4DD1-8607-EFD4226E5D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CAB506-9570-4D3E-804F-A184A73DBCE6}"/>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3276406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569B8-DEA4-4F12-9078-ECD731F2AC92}"/>
              </a:ext>
            </a:extLst>
          </p:cNvPr>
          <p:cNvSpPr>
            <a:spLocks noGrp="1"/>
          </p:cNvSpPr>
          <p:nvPr>
            <p:ph type="title"/>
          </p:nvPr>
        </p:nvSpPr>
        <p:spPr>
          <a:xfrm>
            <a:off x="762000" y="1530351"/>
            <a:ext cx="10668000" cy="2279650"/>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A0D1F3B-E79C-4822-999D-205B0E76C66F}"/>
              </a:ext>
            </a:extLst>
          </p:cNvPr>
          <p:cNvSpPr>
            <a:spLocks noGrp="1"/>
          </p:cNvSpPr>
          <p:nvPr>
            <p:ph type="body" idx="1"/>
          </p:nvPr>
        </p:nvSpPr>
        <p:spPr>
          <a:xfrm>
            <a:off x="762000" y="4589464"/>
            <a:ext cx="10668000" cy="118318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A145166-621E-4C71-A40F-64E514536729}"/>
              </a:ext>
            </a:extLst>
          </p:cNvPr>
          <p:cNvSpPr>
            <a:spLocks noGrp="1"/>
          </p:cNvSpPr>
          <p:nvPr>
            <p:ph type="dt" sz="half" idx="10"/>
          </p:nvPr>
        </p:nvSpPr>
        <p:spPr/>
        <p:txBody>
          <a:bodyPr/>
          <a:lstStyle/>
          <a:p>
            <a:fld id="{F4D57BDD-E64A-4D27-8978-82FFCA18A12C}" type="datetimeFigureOut">
              <a:rPr lang="en-US" smtClean="0"/>
              <a:t>7/3/25</a:t>
            </a:fld>
            <a:endParaRPr lang="en-US"/>
          </a:p>
        </p:txBody>
      </p:sp>
      <p:sp>
        <p:nvSpPr>
          <p:cNvPr id="5" name="Footer Placeholder 4">
            <a:extLst>
              <a:ext uri="{FF2B5EF4-FFF2-40B4-BE49-F238E27FC236}">
                <a16:creationId xmlns:a16="http://schemas.microsoft.com/office/drawing/2014/main" id="{44B8A175-E39F-477F-997B-99FF8677A5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69115F-5456-4FA3-8484-B1806E7C48C7}"/>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2282440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8BC5C-CCF0-4BA5-B102-213AC6FD5A48}"/>
              </a:ext>
            </a:extLst>
          </p:cNvPr>
          <p:cNvSpPr>
            <a:spLocks noGrp="1"/>
          </p:cNvSpPr>
          <p:nvPr>
            <p:ph type="title"/>
          </p:nvPr>
        </p:nvSpPr>
        <p:spPr>
          <a:xfrm>
            <a:off x="762000" y="1524000"/>
            <a:ext cx="9144000" cy="1263649"/>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2237E63-3B4F-4C2F-A87C-9533227EB684}"/>
              </a:ext>
            </a:extLst>
          </p:cNvPr>
          <p:cNvSpPr>
            <a:spLocks noGrp="1"/>
          </p:cNvSpPr>
          <p:nvPr>
            <p:ph sz="half" idx="1"/>
          </p:nvPr>
        </p:nvSpPr>
        <p:spPr>
          <a:xfrm>
            <a:off x="762000" y="3048000"/>
            <a:ext cx="4572000"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E78ACE3E-2FED-4289-B138-3EC2826909F5}"/>
              </a:ext>
            </a:extLst>
          </p:cNvPr>
          <p:cNvSpPr>
            <a:spLocks noGrp="1"/>
          </p:cNvSpPr>
          <p:nvPr>
            <p:ph sz="half" idx="2"/>
          </p:nvPr>
        </p:nvSpPr>
        <p:spPr>
          <a:xfrm>
            <a:off x="6858000" y="3048000"/>
            <a:ext cx="4572000"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555DB51-20DA-4BEF-90BA-DDD37DC080CF}"/>
              </a:ext>
            </a:extLst>
          </p:cNvPr>
          <p:cNvSpPr>
            <a:spLocks noGrp="1"/>
          </p:cNvSpPr>
          <p:nvPr>
            <p:ph type="dt" sz="half" idx="10"/>
          </p:nvPr>
        </p:nvSpPr>
        <p:spPr/>
        <p:txBody>
          <a:bodyPr/>
          <a:lstStyle/>
          <a:p>
            <a:fld id="{F4D57BDD-E64A-4D27-8978-82FFCA18A12C}" type="datetimeFigureOut">
              <a:rPr lang="en-US" smtClean="0"/>
              <a:t>7/3/25</a:t>
            </a:fld>
            <a:endParaRPr lang="en-US"/>
          </a:p>
        </p:txBody>
      </p:sp>
      <p:sp>
        <p:nvSpPr>
          <p:cNvPr id="6" name="Footer Placeholder 5">
            <a:extLst>
              <a:ext uri="{FF2B5EF4-FFF2-40B4-BE49-F238E27FC236}">
                <a16:creationId xmlns:a16="http://schemas.microsoft.com/office/drawing/2014/main" id="{506D22E1-F0DB-4CB7-B2E3-D578EEAA6E5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C29146B-54D6-4291-8EA2-6430024824AE}"/>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2003443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B4AE7-507A-4E14-96E2-5412FF8EA283}"/>
              </a:ext>
            </a:extLst>
          </p:cNvPr>
          <p:cNvSpPr>
            <a:spLocks noGrp="1"/>
          </p:cNvSpPr>
          <p:nvPr>
            <p:ph type="title"/>
          </p:nvPr>
        </p:nvSpPr>
        <p:spPr>
          <a:xfrm>
            <a:off x="762000" y="1527048"/>
            <a:ext cx="10668000" cy="758952"/>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EDEEE83-2945-4C22-9597-57F1F1262841}"/>
              </a:ext>
            </a:extLst>
          </p:cNvPr>
          <p:cNvSpPr>
            <a:spLocks noGrp="1"/>
          </p:cNvSpPr>
          <p:nvPr>
            <p:ph type="body" idx="1"/>
          </p:nvPr>
        </p:nvSpPr>
        <p:spPr>
          <a:xfrm>
            <a:off x="762000" y="2285999"/>
            <a:ext cx="4572001"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CC2494D-AD1D-4CB7-A17C-B69079113D71}"/>
              </a:ext>
            </a:extLst>
          </p:cNvPr>
          <p:cNvSpPr>
            <a:spLocks noGrp="1"/>
          </p:cNvSpPr>
          <p:nvPr>
            <p:ph sz="half" idx="2"/>
          </p:nvPr>
        </p:nvSpPr>
        <p:spPr>
          <a:xfrm>
            <a:off x="762001" y="3059113"/>
            <a:ext cx="4572000" cy="30368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B23E4950-830D-4EE3-9F51-DD730255E0CD}"/>
              </a:ext>
            </a:extLst>
          </p:cNvPr>
          <p:cNvSpPr>
            <a:spLocks noGrp="1"/>
          </p:cNvSpPr>
          <p:nvPr>
            <p:ph type="body" sz="quarter" idx="3"/>
          </p:nvPr>
        </p:nvSpPr>
        <p:spPr>
          <a:xfrm>
            <a:off x="6857998" y="2286000"/>
            <a:ext cx="4572001"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6F244AA-BDAA-4FDD-B742-449DF905730C}"/>
              </a:ext>
            </a:extLst>
          </p:cNvPr>
          <p:cNvSpPr>
            <a:spLocks noGrp="1"/>
          </p:cNvSpPr>
          <p:nvPr>
            <p:ph sz="quarter" idx="4"/>
          </p:nvPr>
        </p:nvSpPr>
        <p:spPr>
          <a:xfrm>
            <a:off x="6858000" y="3059113"/>
            <a:ext cx="4571998" cy="30368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6B78494-ECE0-41D2-97E2-CFAC0434A8B8}"/>
              </a:ext>
            </a:extLst>
          </p:cNvPr>
          <p:cNvSpPr>
            <a:spLocks noGrp="1"/>
          </p:cNvSpPr>
          <p:nvPr>
            <p:ph type="dt" sz="half" idx="10"/>
          </p:nvPr>
        </p:nvSpPr>
        <p:spPr/>
        <p:txBody>
          <a:bodyPr/>
          <a:lstStyle/>
          <a:p>
            <a:fld id="{F4D57BDD-E64A-4D27-8978-82FFCA18A12C}" type="datetimeFigureOut">
              <a:rPr lang="en-US" smtClean="0"/>
              <a:t>7/3/25</a:t>
            </a:fld>
            <a:endParaRPr lang="en-US"/>
          </a:p>
        </p:txBody>
      </p:sp>
      <p:sp>
        <p:nvSpPr>
          <p:cNvPr id="8" name="Footer Placeholder 7">
            <a:extLst>
              <a:ext uri="{FF2B5EF4-FFF2-40B4-BE49-F238E27FC236}">
                <a16:creationId xmlns:a16="http://schemas.microsoft.com/office/drawing/2014/main" id="{185E4C20-6CC5-4259-B554-B19F1A7AA05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B09AB13-CCCC-4074-9B66-CE0B37902E3F}"/>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424419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FB5FF-4FD1-4CE4-BBC5-E6402FE06F0C}"/>
              </a:ext>
            </a:extLst>
          </p:cNvPr>
          <p:cNvSpPr>
            <a:spLocks noGrp="1"/>
          </p:cNvSpPr>
          <p:nvPr>
            <p:ph type="title"/>
          </p:nvPr>
        </p:nvSpPr>
        <p:spPr>
          <a:xfrm>
            <a:off x="762000" y="1524000"/>
            <a:ext cx="9144000" cy="3810000"/>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F9E71AAD-C5B9-485B-84DD-60DAFD5F18BC}"/>
              </a:ext>
            </a:extLst>
          </p:cNvPr>
          <p:cNvSpPr>
            <a:spLocks noGrp="1"/>
          </p:cNvSpPr>
          <p:nvPr>
            <p:ph type="dt" sz="half" idx="10"/>
          </p:nvPr>
        </p:nvSpPr>
        <p:spPr/>
        <p:txBody>
          <a:bodyPr/>
          <a:lstStyle/>
          <a:p>
            <a:fld id="{F4D57BDD-E64A-4D27-8978-82FFCA18A12C}" type="datetimeFigureOut">
              <a:rPr lang="en-US" smtClean="0"/>
              <a:t>7/3/25</a:t>
            </a:fld>
            <a:endParaRPr lang="en-US"/>
          </a:p>
        </p:txBody>
      </p:sp>
      <p:sp>
        <p:nvSpPr>
          <p:cNvPr id="4" name="Footer Placeholder 3">
            <a:extLst>
              <a:ext uri="{FF2B5EF4-FFF2-40B4-BE49-F238E27FC236}">
                <a16:creationId xmlns:a16="http://schemas.microsoft.com/office/drawing/2014/main" id="{9B7CACFF-0406-4EE2-9E8F-F594B952C26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552A47E-1990-4B6B-BCCB-75B6F213A8ED}"/>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2333356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C8FE4C-64F1-4C88-9D30-17F8131ED627}"/>
              </a:ext>
            </a:extLst>
          </p:cNvPr>
          <p:cNvSpPr>
            <a:spLocks noGrp="1"/>
          </p:cNvSpPr>
          <p:nvPr>
            <p:ph type="dt" sz="half" idx="10"/>
          </p:nvPr>
        </p:nvSpPr>
        <p:spPr/>
        <p:txBody>
          <a:bodyPr/>
          <a:lstStyle/>
          <a:p>
            <a:fld id="{F4D57BDD-E64A-4D27-8978-82FFCA18A12C}" type="datetimeFigureOut">
              <a:rPr lang="en-US" smtClean="0"/>
              <a:t>7/3/25</a:t>
            </a:fld>
            <a:endParaRPr lang="en-US"/>
          </a:p>
        </p:txBody>
      </p:sp>
      <p:sp>
        <p:nvSpPr>
          <p:cNvPr id="3" name="Footer Placeholder 2">
            <a:extLst>
              <a:ext uri="{FF2B5EF4-FFF2-40B4-BE49-F238E27FC236}">
                <a16:creationId xmlns:a16="http://schemas.microsoft.com/office/drawing/2014/main" id="{D25D8FB3-6FA4-40A7-BDBF-76CD0F22FEA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6649F41-A021-4490-BB80-C89DF0293708}"/>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337522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CEF60-874B-45DE-BF65-CF0D08577588}"/>
              </a:ext>
            </a:extLst>
          </p:cNvPr>
          <p:cNvSpPr>
            <a:spLocks noGrp="1"/>
          </p:cNvSpPr>
          <p:nvPr>
            <p:ph type="title"/>
          </p:nvPr>
        </p:nvSpPr>
        <p:spPr>
          <a:xfrm>
            <a:off x="762000" y="1524000"/>
            <a:ext cx="3821113" cy="1524000"/>
          </a:xfrm>
        </p:spPr>
        <p:txBody>
          <a:bodyPr anchor="t" anchorCtr="0"/>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1CD757B0-722D-425F-8BD4-9CD9093BCBF5}"/>
              </a:ext>
            </a:extLst>
          </p:cNvPr>
          <p:cNvSpPr>
            <a:spLocks noGrp="1"/>
          </p:cNvSpPr>
          <p:nvPr>
            <p:ph idx="1"/>
          </p:nvPr>
        </p:nvSpPr>
        <p:spPr>
          <a:xfrm>
            <a:off x="5334000" y="1524000"/>
            <a:ext cx="6096000" cy="3810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EDB0F60-AADF-41C3-8BFC-B405E0A3F9AC}"/>
              </a:ext>
            </a:extLst>
          </p:cNvPr>
          <p:cNvSpPr>
            <a:spLocks noGrp="1"/>
          </p:cNvSpPr>
          <p:nvPr>
            <p:ph type="body" sz="half" idx="2"/>
          </p:nvPr>
        </p:nvSpPr>
        <p:spPr>
          <a:xfrm>
            <a:off x="762000" y="3048000"/>
            <a:ext cx="3821113" cy="30480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AB1E11-97B6-42FD-9F45-6EDC3B83FABD}"/>
              </a:ext>
            </a:extLst>
          </p:cNvPr>
          <p:cNvSpPr>
            <a:spLocks noGrp="1"/>
          </p:cNvSpPr>
          <p:nvPr>
            <p:ph type="dt" sz="half" idx="10"/>
          </p:nvPr>
        </p:nvSpPr>
        <p:spPr/>
        <p:txBody>
          <a:bodyPr/>
          <a:lstStyle/>
          <a:p>
            <a:fld id="{F4D57BDD-E64A-4D27-8978-82FFCA18A12C}" type="datetimeFigureOut">
              <a:rPr lang="en-US" smtClean="0"/>
              <a:t>7/3/25</a:t>
            </a:fld>
            <a:endParaRPr lang="en-US"/>
          </a:p>
        </p:txBody>
      </p:sp>
      <p:sp>
        <p:nvSpPr>
          <p:cNvPr id="6" name="Footer Placeholder 5">
            <a:extLst>
              <a:ext uri="{FF2B5EF4-FFF2-40B4-BE49-F238E27FC236}">
                <a16:creationId xmlns:a16="http://schemas.microsoft.com/office/drawing/2014/main" id="{E14D7DA9-F910-4337-99A2-91F4EA3612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93A2F2-339E-4406-9A90-534A38C5A069}"/>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4244719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71599-6E07-4A55-9B93-4CA5EFE3FD76}"/>
              </a:ext>
            </a:extLst>
          </p:cNvPr>
          <p:cNvSpPr>
            <a:spLocks noGrp="1"/>
          </p:cNvSpPr>
          <p:nvPr>
            <p:ph type="title"/>
          </p:nvPr>
        </p:nvSpPr>
        <p:spPr>
          <a:xfrm>
            <a:off x="762001" y="1524000"/>
            <a:ext cx="3810000" cy="15240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92C2D26-DACA-4941-955E-18F7E236758C}"/>
              </a:ext>
            </a:extLst>
          </p:cNvPr>
          <p:cNvSpPr>
            <a:spLocks noGrp="1"/>
          </p:cNvSpPr>
          <p:nvPr>
            <p:ph type="pic" idx="1"/>
          </p:nvPr>
        </p:nvSpPr>
        <p:spPr>
          <a:xfrm>
            <a:off x="5333999" y="1524000"/>
            <a:ext cx="6095999" cy="3810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7EDB26D-C5B0-41D6-A75F-F89A87BE243A}"/>
              </a:ext>
            </a:extLst>
          </p:cNvPr>
          <p:cNvSpPr>
            <a:spLocks noGrp="1"/>
          </p:cNvSpPr>
          <p:nvPr>
            <p:ph type="body" sz="half" idx="2"/>
          </p:nvPr>
        </p:nvSpPr>
        <p:spPr>
          <a:xfrm>
            <a:off x="762001" y="3048000"/>
            <a:ext cx="3810000" cy="30480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79304B6-48DF-41FA-A089-8C83BBA63673}"/>
              </a:ext>
            </a:extLst>
          </p:cNvPr>
          <p:cNvSpPr>
            <a:spLocks noGrp="1"/>
          </p:cNvSpPr>
          <p:nvPr>
            <p:ph type="dt" sz="half" idx="10"/>
          </p:nvPr>
        </p:nvSpPr>
        <p:spPr/>
        <p:txBody>
          <a:bodyPr/>
          <a:lstStyle/>
          <a:p>
            <a:fld id="{F4D57BDD-E64A-4D27-8978-82FFCA18A12C}" type="datetimeFigureOut">
              <a:rPr lang="en-US" smtClean="0"/>
              <a:t>7/3/25</a:t>
            </a:fld>
            <a:endParaRPr lang="en-US"/>
          </a:p>
        </p:txBody>
      </p:sp>
      <p:sp>
        <p:nvSpPr>
          <p:cNvPr id="6" name="Footer Placeholder 5">
            <a:extLst>
              <a:ext uri="{FF2B5EF4-FFF2-40B4-BE49-F238E27FC236}">
                <a16:creationId xmlns:a16="http://schemas.microsoft.com/office/drawing/2014/main" id="{14DFB82F-A17A-4BC7-A522-CD934BC35C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CC530C-8824-4BE3-884E-2AFF30B572BC}"/>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2904343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1B49B9-8C94-4604-AEEE-CB5051962D27}"/>
              </a:ext>
            </a:extLst>
          </p:cNvPr>
          <p:cNvSpPr>
            <a:spLocks noGrp="1"/>
          </p:cNvSpPr>
          <p:nvPr>
            <p:ph type="title"/>
          </p:nvPr>
        </p:nvSpPr>
        <p:spPr>
          <a:xfrm>
            <a:off x="762000" y="1524000"/>
            <a:ext cx="9144000" cy="1263649"/>
          </a:xfrm>
          <a:prstGeom prst="rect">
            <a:avLst/>
          </a:prstGeom>
        </p:spPr>
        <p:txBody>
          <a:bodyPr vert="horz" lIns="91440" tIns="45720" rIns="91440" bIns="4572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9C3204E-CAF5-48A1-928F-757507EC48C4}"/>
              </a:ext>
            </a:extLst>
          </p:cNvPr>
          <p:cNvSpPr>
            <a:spLocks noGrp="1"/>
          </p:cNvSpPr>
          <p:nvPr>
            <p:ph type="body" idx="1"/>
          </p:nvPr>
        </p:nvSpPr>
        <p:spPr>
          <a:xfrm>
            <a:off x="762000" y="3047999"/>
            <a:ext cx="10668000" cy="30480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9540D12-4B42-4790-8677-C9250F3CDDCF}"/>
              </a:ext>
            </a:extLst>
          </p:cNvPr>
          <p:cNvSpPr>
            <a:spLocks noGrp="1"/>
          </p:cNvSpPr>
          <p:nvPr>
            <p:ph type="dt" sz="half" idx="2"/>
          </p:nvPr>
        </p:nvSpPr>
        <p:spPr>
          <a:xfrm>
            <a:off x="762000" y="401594"/>
            <a:ext cx="3048000" cy="365125"/>
          </a:xfrm>
          <a:prstGeom prst="rect">
            <a:avLst/>
          </a:prstGeom>
        </p:spPr>
        <p:txBody>
          <a:bodyPr vert="horz" lIns="91440" tIns="45720" rIns="91440" bIns="45720" rtlCol="0" anchor="b" anchorCtr="0"/>
          <a:lstStyle>
            <a:lvl1pPr algn="l">
              <a:defRPr sz="900">
                <a:solidFill>
                  <a:schemeClr val="tx1"/>
                </a:solidFill>
              </a:defRPr>
            </a:lvl1pPr>
          </a:lstStyle>
          <a:p>
            <a:fld id="{F4D57BDD-E64A-4D27-8978-82FFCA18A12C}" type="datetimeFigureOut">
              <a:rPr lang="en-US" smtClean="0"/>
              <a:pPr/>
              <a:t>7/3/25</a:t>
            </a:fld>
            <a:endParaRPr lang="en-US" dirty="0"/>
          </a:p>
        </p:txBody>
      </p:sp>
      <p:sp>
        <p:nvSpPr>
          <p:cNvPr id="5" name="Footer Placeholder 4">
            <a:extLst>
              <a:ext uri="{FF2B5EF4-FFF2-40B4-BE49-F238E27FC236}">
                <a16:creationId xmlns:a16="http://schemas.microsoft.com/office/drawing/2014/main" id="{022B17CD-6C27-4CD1-B20D-EA4B8E54F4FD}"/>
              </a:ext>
            </a:extLst>
          </p:cNvPr>
          <p:cNvSpPr>
            <a:spLocks noGrp="1"/>
          </p:cNvSpPr>
          <p:nvPr>
            <p:ph type="ftr" sz="quarter" idx="3"/>
          </p:nvPr>
        </p:nvSpPr>
        <p:spPr>
          <a:xfrm>
            <a:off x="6858000" y="6096000"/>
            <a:ext cx="4572000" cy="365125"/>
          </a:xfrm>
          <a:prstGeom prst="rect">
            <a:avLst/>
          </a:prstGeom>
        </p:spPr>
        <p:txBody>
          <a:bodyPr vert="horz" lIns="91440" tIns="45720" rIns="91440" bIns="45720" rtlCol="0" anchor="t" anchorCtr="0"/>
          <a:lstStyle>
            <a:lvl1pPr algn="r">
              <a:defRPr sz="8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C03A934F-C817-4C99-A2CF-C763A3F20627}"/>
              </a:ext>
            </a:extLst>
          </p:cNvPr>
          <p:cNvSpPr>
            <a:spLocks noGrp="1"/>
          </p:cNvSpPr>
          <p:nvPr>
            <p:ph type="sldNum" sz="quarter" idx="4"/>
          </p:nvPr>
        </p:nvSpPr>
        <p:spPr>
          <a:xfrm>
            <a:off x="9144000" y="401594"/>
            <a:ext cx="2286000" cy="762000"/>
          </a:xfrm>
          <a:prstGeom prst="rect">
            <a:avLst/>
          </a:prstGeom>
        </p:spPr>
        <p:txBody>
          <a:bodyPr vert="horz" lIns="91440" tIns="45720" rIns="91440" bIns="45720" rtlCol="0" anchor="t" anchorCtr="0"/>
          <a:lstStyle>
            <a:lvl1pPr algn="r">
              <a:defRPr sz="3600">
                <a:solidFill>
                  <a:schemeClr val="tx1"/>
                </a:solidFill>
                <a:latin typeface="+mj-lt"/>
              </a:defRPr>
            </a:lvl1pPr>
          </a:lstStyle>
          <a:p>
            <a:fld id="{D643A852-0206-46AC-B0EB-645612933129}" type="slidenum">
              <a:rPr lang="en-US" smtClean="0"/>
              <a:pPr/>
              <a:t>‹#›</a:t>
            </a:fld>
            <a:endParaRPr lang="en-US" dirty="0"/>
          </a:p>
        </p:txBody>
      </p:sp>
    </p:spTree>
    <p:extLst>
      <p:ext uri="{BB962C8B-B14F-4D97-AF65-F5344CB8AC3E}">
        <p14:creationId xmlns:p14="http://schemas.microsoft.com/office/powerpoint/2010/main" val="898109039"/>
      </p:ext>
    </p:extLst>
  </p:cSld>
  <p:clrMap bg1="dk1" tx1="lt1" bg2="dk2" tx2="lt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2" r:id="rId10"/>
    <p:sldLayoutId id="214748372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file:///Users/brinnonmandel/Downloads/excel-rubric%20(1).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B37791B-B040-4694-BFDC-8DD132D86E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Shape&#10;&#10;Description automatically generated with low confidence">
            <a:extLst>
              <a:ext uri="{FF2B5EF4-FFF2-40B4-BE49-F238E27FC236}">
                <a16:creationId xmlns:a16="http://schemas.microsoft.com/office/drawing/2014/main" id="{103B00AD-04B0-D742-B6C9-E0D5BD0AFD8C}"/>
              </a:ext>
            </a:extLst>
          </p:cNvPr>
          <p:cNvPicPr>
            <a:picLocks noChangeAspect="1"/>
          </p:cNvPicPr>
          <p:nvPr/>
        </p:nvPicPr>
        <p:blipFill>
          <a:blip r:embed="rId3"/>
          <a:stretch>
            <a:fillRect/>
          </a:stretch>
        </p:blipFill>
        <p:spPr>
          <a:xfrm>
            <a:off x="6624413" y="782595"/>
            <a:ext cx="4581974" cy="2727366"/>
          </a:xfrm>
          <a:prstGeom prst="rect">
            <a:avLst/>
          </a:prstGeom>
        </p:spPr>
      </p:pic>
      <p:grpSp>
        <p:nvGrpSpPr>
          <p:cNvPr id="24" name="Group 23">
            <a:extLst>
              <a:ext uri="{FF2B5EF4-FFF2-40B4-BE49-F238E27FC236}">
                <a16:creationId xmlns:a16="http://schemas.microsoft.com/office/drawing/2014/main" id="{4252769E-B9F0-4068-A645-5BBEF16E9C2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4" y="3296010"/>
            <a:ext cx="12191456" cy="2849976"/>
            <a:chOff x="476" y="-3923157"/>
            <a:chExt cx="10667524" cy="2493729"/>
          </a:xfrm>
        </p:grpSpPr>
        <p:sp>
          <p:nvSpPr>
            <p:cNvPr id="25" name="Freeform: Shape 24">
              <a:extLst>
                <a:ext uri="{FF2B5EF4-FFF2-40B4-BE49-F238E27FC236}">
                  <a16:creationId xmlns:a16="http://schemas.microsoft.com/office/drawing/2014/main" id="{1E12D6AD-7096-45BB-9C02-468B2704C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6" y="-3923156"/>
              <a:ext cx="10667524" cy="2493728"/>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Shape 25">
              <a:extLst>
                <a:ext uri="{FF2B5EF4-FFF2-40B4-BE49-F238E27FC236}">
                  <a16:creationId xmlns:a16="http://schemas.microsoft.com/office/drawing/2014/main" id="{39953252-97DE-4766-B2F6-E4FDA2FDA6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6" y="-3923157"/>
              <a:ext cx="10667524" cy="2493728"/>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blipFill dpi="0" rotWithShape="1">
              <a:blip r:embed="rId4">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BCA7F2EC-7EA4-5341-B894-6237A90A1BD7}"/>
              </a:ext>
            </a:extLst>
          </p:cNvPr>
          <p:cNvSpPr>
            <a:spLocks noGrp="1"/>
          </p:cNvSpPr>
          <p:nvPr>
            <p:ph type="ctrTitle"/>
          </p:nvPr>
        </p:nvSpPr>
        <p:spPr>
          <a:xfrm>
            <a:off x="520262" y="1220312"/>
            <a:ext cx="5334000" cy="3536745"/>
          </a:xfrm>
        </p:spPr>
        <p:txBody>
          <a:bodyPr>
            <a:noAutofit/>
          </a:bodyPr>
          <a:lstStyle/>
          <a:p>
            <a:r>
              <a:rPr lang="en-US" sz="4400" dirty="0"/>
              <a:t>Grant Writing Workshop</a:t>
            </a:r>
            <a:br>
              <a:rPr lang="en-US" sz="4400" dirty="0"/>
            </a:br>
            <a:br>
              <a:rPr lang="en-US" sz="4400" dirty="0"/>
            </a:br>
            <a:r>
              <a:rPr lang="en-US" sz="3600" dirty="0"/>
              <a:t>Brinnon Mandel</a:t>
            </a:r>
            <a:br>
              <a:rPr lang="en-US" sz="3600" dirty="0"/>
            </a:br>
            <a:br>
              <a:rPr lang="en-US" sz="3600" dirty="0"/>
            </a:br>
            <a:endParaRPr lang="en-US" sz="4400" dirty="0"/>
          </a:p>
        </p:txBody>
      </p:sp>
    </p:spTree>
    <p:extLst>
      <p:ext uri="{BB962C8B-B14F-4D97-AF65-F5344CB8AC3E}">
        <p14:creationId xmlns:p14="http://schemas.microsoft.com/office/powerpoint/2010/main" val="1298455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54EF604-A9ED-9241-98A9-0C4B99E3F265}"/>
              </a:ext>
            </a:extLst>
          </p:cNvPr>
          <p:cNvSpPr/>
          <p:nvPr/>
        </p:nvSpPr>
        <p:spPr>
          <a:xfrm>
            <a:off x="304801" y="1670132"/>
            <a:ext cx="6180083" cy="42672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7B753A9-CA54-864C-A729-F1DAC4DE0C62}"/>
              </a:ext>
            </a:extLst>
          </p:cNvPr>
          <p:cNvSpPr>
            <a:spLocks noGrp="1"/>
          </p:cNvSpPr>
          <p:nvPr>
            <p:ph type="title"/>
          </p:nvPr>
        </p:nvSpPr>
        <p:spPr>
          <a:xfrm>
            <a:off x="575441" y="80691"/>
            <a:ext cx="9144000" cy="1263649"/>
          </a:xfrm>
        </p:spPr>
        <p:txBody>
          <a:bodyPr>
            <a:normAutofit fontScale="90000"/>
          </a:bodyPr>
          <a:lstStyle/>
          <a:p>
            <a:r>
              <a:rPr lang="en-US" dirty="0">
                <a:solidFill>
                  <a:schemeClr val="accent2">
                    <a:lumMod val="50000"/>
                  </a:schemeClr>
                </a:solidFill>
              </a:rPr>
              <a:t>Writing the Grant…Use Rubric Criteria as Writing Cues</a:t>
            </a:r>
            <a:br>
              <a:rPr lang="en-US" b="1" dirty="0">
                <a:solidFill>
                  <a:schemeClr val="accent2">
                    <a:lumMod val="50000"/>
                  </a:schemeClr>
                </a:solidFill>
              </a:rPr>
            </a:br>
            <a:endParaRPr lang="en-US" dirty="0">
              <a:solidFill>
                <a:schemeClr val="accent2">
                  <a:lumMod val="50000"/>
                </a:schemeClr>
              </a:solidFill>
            </a:endParaRPr>
          </a:p>
        </p:txBody>
      </p:sp>
      <p:sp>
        <p:nvSpPr>
          <p:cNvPr id="10" name="Rectangle 9">
            <a:extLst>
              <a:ext uri="{FF2B5EF4-FFF2-40B4-BE49-F238E27FC236}">
                <a16:creationId xmlns:a16="http://schemas.microsoft.com/office/drawing/2014/main" id="{7220F911-8AE8-1F41-B886-220699ADABD1}"/>
              </a:ext>
            </a:extLst>
          </p:cNvPr>
          <p:cNvSpPr/>
          <p:nvPr/>
        </p:nvSpPr>
        <p:spPr>
          <a:xfrm>
            <a:off x="536028" y="1735759"/>
            <a:ext cx="6096000" cy="3970318"/>
          </a:xfrm>
          <a:prstGeom prst="rect">
            <a:avLst/>
          </a:prstGeom>
        </p:spPr>
        <p:txBody>
          <a:bodyPr>
            <a:spAutoFit/>
          </a:bodyPr>
          <a:lstStyle/>
          <a:p>
            <a:r>
              <a:rPr lang="en-US" b="1" dirty="0">
                <a:solidFill>
                  <a:schemeClr val="bg2"/>
                </a:solidFill>
                <a:latin typeface="Times New Roman" panose="02020603050405020304" pitchFamily="18" charset="0"/>
                <a:ea typeface="Times New Roman" panose="02020603050405020304" pitchFamily="18" charset="0"/>
              </a:rPr>
              <a:t>B.	Goals and Objectives </a:t>
            </a:r>
            <a:endParaRPr lang="en-US" dirty="0">
              <a:solidFill>
                <a:schemeClr val="bg2"/>
              </a:solidFill>
              <a:latin typeface="Times New Roman" panose="02020603050405020304" pitchFamily="18" charset="0"/>
              <a:ea typeface="Times New Roman" panose="02020603050405020304" pitchFamily="18" charset="0"/>
            </a:endParaRPr>
          </a:p>
          <a:p>
            <a:pPr indent="228600"/>
            <a:r>
              <a:rPr lang="en-US" dirty="0">
                <a:solidFill>
                  <a:schemeClr val="bg2"/>
                </a:solidFill>
                <a:latin typeface="Times New Roman" panose="02020603050405020304" pitchFamily="18" charset="0"/>
                <a:ea typeface="Times New Roman" panose="02020603050405020304" pitchFamily="18" charset="0"/>
              </a:rPr>
              <a:t>Applicability to support EXCEL Goals</a:t>
            </a:r>
          </a:p>
          <a:p>
            <a:pPr marL="228600" marR="0">
              <a:spcBef>
                <a:spcPts val="0"/>
              </a:spcBef>
              <a:spcAft>
                <a:spcPts val="0"/>
              </a:spcAft>
            </a:pPr>
            <a:r>
              <a:rPr lang="en-US" dirty="0">
                <a:solidFill>
                  <a:schemeClr val="bg2"/>
                </a:solidFill>
                <a:latin typeface="Times New Roman" panose="02020603050405020304" pitchFamily="18" charset="0"/>
                <a:ea typeface="Times New Roman" panose="02020603050405020304" pitchFamily="18" charset="0"/>
              </a:rPr>
              <a:t>The EXCEL Foundation, Inc. requests grants that promote:</a:t>
            </a:r>
          </a:p>
          <a:p>
            <a:pPr marL="508000" marR="0" lvl="0" indent="-279400">
              <a:spcBef>
                <a:spcPts val="0"/>
              </a:spcBef>
              <a:spcAft>
                <a:spcPts val="0"/>
              </a:spcAft>
              <a:buFont typeface="Symbol" pitchFamily="2" charset="2"/>
              <a:buChar char=""/>
              <a:tabLst>
                <a:tab pos="457200" algn="l"/>
              </a:tabLst>
            </a:pPr>
            <a:r>
              <a:rPr lang="en-US" dirty="0">
                <a:solidFill>
                  <a:schemeClr val="bg2"/>
                </a:solidFill>
                <a:highlight>
                  <a:srgbClr val="FFFF00"/>
                </a:highlight>
                <a:latin typeface="Times New Roman" panose="02020603050405020304" pitchFamily="18" charset="0"/>
                <a:ea typeface="Times New Roman" panose="02020603050405020304" pitchFamily="18" charset="0"/>
              </a:rPr>
              <a:t>higher level thinking skills </a:t>
            </a:r>
          </a:p>
          <a:p>
            <a:pPr marL="508000" marR="0" lvl="0" indent="-279400">
              <a:spcBef>
                <a:spcPts val="0"/>
              </a:spcBef>
              <a:spcAft>
                <a:spcPts val="0"/>
              </a:spcAft>
              <a:buFont typeface="Symbol" pitchFamily="2" charset="2"/>
              <a:buChar char=""/>
              <a:tabLst>
                <a:tab pos="457200" algn="l"/>
              </a:tabLst>
            </a:pPr>
            <a:r>
              <a:rPr lang="en-US" dirty="0">
                <a:solidFill>
                  <a:schemeClr val="bg2"/>
                </a:solidFill>
                <a:highlight>
                  <a:srgbClr val="FFFF00"/>
                </a:highlight>
                <a:latin typeface="Times New Roman" panose="02020603050405020304" pitchFamily="18" charset="0"/>
                <a:ea typeface="Times New Roman" panose="02020603050405020304" pitchFamily="18" charset="0"/>
              </a:rPr>
              <a:t>creativity/innovation</a:t>
            </a:r>
          </a:p>
          <a:p>
            <a:pPr marL="508000" marR="0" lvl="0" indent="-279400">
              <a:spcBef>
                <a:spcPts val="0"/>
              </a:spcBef>
              <a:spcAft>
                <a:spcPts val="0"/>
              </a:spcAft>
              <a:buFont typeface="Symbol" pitchFamily="2" charset="2"/>
              <a:buChar char=""/>
              <a:tabLst>
                <a:tab pos="457200" algn="l"/>
              </a:tabLst>
            </a:pPr>
            <a:r>
              <a:rPr lang="en-US" dirty="0">
                <a:solidFill>
                  <a:schemeClr val="bg2"/>
                </a:solidFill>
                <a:highlight>
                  <a:srgbClr val="FFFF00"/>
                </a:highlight>
                <a:latin typeface="Times New Roman" panose="02020603050405020304" pitchFamily="18" charset="0"/>
                <a:ea typeface="Times New Roman" panose="02020603050405020304" pitchFamily="18" charset="0"/>
              </a:rPr>
              <a:t>depth of knowledge </a:t>
            </a:r>
          </a:p>
          <a:p>
            <a:pPr marL="508000" marR="0" lvl="0" indent="-279400">
              <a:spcBef>
                <a:spcPts val="0"/>
              </a:spcBef>
              <a:spcAft>
                <a:spcPts val="0"/>
              </a:spcAft>
              <a:buFont typeface="Symbol" pitchFamily="2" charset="2"/>
              <a:buChar char=""/>
              <a:tabLst>
                <a:tab pos="457200" algn="l"/>
              </a:tabLst>
            </a:pPr>
            <a:r>
              <a:rPr lang="en-US" dirty="0">
                <a:solidFill>
                  <a:schemeClr val="bg2"/>
                </a:solidFill>
                <a:highlight>
                  <a:srgbClr val="FFFF00"/>
                </a:highlight>
                <a:latin typeface="Times New Roman" panose="02020603050405020304" pitchFamily="18" charset="0"/>
                <a:ea typeface="Times New Roman" panose="02020603050405020304" pitchFamily="18" charset="0"/>
              </a:rPr>
              <a:t>increased motivation to learn </a:t>
            </a:r>
          </a:p>
          <a:p>
            <a:pPr marL="508000" marR="0" lvl="0" indent="-279400">
              <a:spcBef>
                <a:spcPts val="0"/>
              </a:spcBef>
              <a:spcAft>
                <a:spcPts val="0"/>
              </a:spcAft>
              <a:buFont typeface="Symbol" pitchFamily="2" charset="2"/>
              <a:buChar char=""/>
              <a:tabLst>
                <a:tab pos="457200" algn="l"/>
              </a:tabLst>
            </a:pPr>
            <a:r>
              <a:rPr lang="en-US" dirty="0">
                <a:solidFill>
                  <a:schemeClr val="bg2"/>
                </a:solidFill>
                <a:highlight>
                  <a:srgbClr val="FFFF00"/>
                </a:highlight>
                <a:latin typeface="Times New Roman" panose="02020603050405020304" pitchFamily="18" charset="0"/>
                <a:ea typeface="Times New Roman" panose="02020603050405020304" pitchFamily="18" charset="0"/>
              </a:rPr>
              <a:t>excellence in education</a:t>
            </a:r>
            <a:r>
              <a:rPr lang="en-US" b="1" dirty="0">
                <a:solidFill>
                  <a:schemeClr val="bg2"/>
                </a:solidFill>
                <a:highlight>
                  <a:srgbClr val="FFFF00"/>
                </a:highlight>
                <a:latin typeface="Times New Roman" panose="02020603050405020304" pitchFamily="18" charset="0"/>
                <a:ea typeface="Times New Roman" panose="02020603050405020304" pitchFamily="18" charset="0"/>
              </a:rPr>
              <a:t> </a:t>
            </a:r>
            <a:endParaRPr lang="en-US" dirty="0">
              <a:solidFill>
                <a:schemeClr val="bg2"/>
              </a:solidFill>
              <a:highlight>
                <a:srgbClr val="FFFF00"/>
              </a:highlight>
              <a:latin typeface="Times New Roman" panose="02020603050405020304" pitchFamily="18" charset="0"/>
              <a:ea typeface="Times New Roman" panose="02020603050405020304" pitchFamily="18" charset="0"/>
            </a:endParaRPr>
          </a:p>
          <a:p>
            <a:r>
              <a:rPr lang="en-US" b="1" dirty="0">
                <a:solidFill>
                  <a:schemeClr val="bg2"/>
                </a:solidFill>
                <a:latin typeface="Times New Roman" panose="02020603050405020304" pitchFamily="18" charset="0"/>
                <a:ea typeface="Times New Roman" panose="02020603050405020304" pitchFamily="18" charset="0"/>
              </a:rPr>
              <a:t> </a:t>
            </a:r>
            <a:endParaRPr lang="en-US" dirty="0">
              <a:solidFill>
                <a:schemeClr val="bg2"/>
              </a:solidFill>
              <a:latin typeface="Times New Roman" panose="02020603050405020304" pitchFamily="18" charset="0"/>
              <a:ea typeface="Times New Roman" panose="02020603050405020304" pitchFamily="18" charset="0"/>
            </a:endParaRPr>
          </a:p>
          <a:p>
            <a:pPr marL="228600" marR="0">
              <a:spcBef>
                <a:spcPts val="0"/>
              </a:spcBef>
              <a:spcAft>
                <a:spcPts val="0"/>
              </a:spcAft>
            </a:pPr>
            <a:r>
              <a:rPr lang="en-US" dirty="0">
                <a:solidFill>
                  <a:schemeClr val="bg2"/>
                </a:solidFill>
                <a:latin typeface="Times New Roman" panose="02020603050405020304" pitchFamily="18" charset="0"/>
                <a:ea typeface="Times New Roman" panose="02020603050405020304" pitchFamily="18" charset="0"/>
              </a:rPr>
              <a:t>The specific Goals and Objectives of your application do not need to be related to State Standards. Describe your project goals and student-centered objectives. </a:t>
            </a:r>
            <a:r>
              <a:rPr lang="en-US" dirty="0">
                <a:solidFill>
                  <a:schemeClr val="bg2"/>
                </a:solidFill>
                <a:highlight>
                  <a:srgbClr val="FFFF00"/>
                </a:highlight>
                <a:latin typeface="Times New Roman" panose="02020603050405020304" pitchFamily="18" charset="0"/>
                <a:ea typeface="Times New Roman" panose="02020603050405020304" pitchFamily="18" charset="0"/>
              </a:rPr>
              <a:t>Explain how your project will support and promote EXCEL Goals</a:t>
            </a:r>
            <a:r>
              <a:rPr lang="en-US" dirty="0">
                <a:solidFill>
                  <a:schemeClr val="bg2"/>
                </a:solidFill>
                <a:latin typeface="Times New Roman" panose="02020603050405020304" pitchFamily="18" charset="0"/>
                <a:ea typeface="Times New Roman" panose="02020603050405020304" pitchFamily="18" charset="0"/>
              </a:rPr>
              <a:t>.</a:t>
            </a:r>
            <a:r>
              <a:rPr lang="en-US" b="1" dirty="0">
                <a:solidFill>
                  <a:schemeClr val="bg2"/>
                </a:solidFill>
                <a:latin typeface="Times New Roman" panose="02020603050405020304" pitchFamily="18" charset="0"/>
                <a:ea typeface="Times New Roman" panose="02020603050405020304" pitchFamily="18" charset="0"/>
              </a:rPr>
              <a:t> (Please limit response to 500 words or less)</a:t>
            </a:r>
            <a:endParaRPr lang="en-US" dirty="0">
              <a:solidFill>
                <a:schemeClr val="bg2"/>
              </a:solidFill>
              <a:latin typeface="Times New Roman" panose="02020603050405020304" pitchFamily="18" charset="0"/>
              <a:ea typeface="Times New Roman" panose="02020603050405020304" pitchFamily="18" charset="0"/>
            </a:endParaRPr>
          </a:p>
        </p:txBody>
      </p:sp>
      <p:sp>
        <p:nvSpPr>
          <p:cNvPr id="14" name="TextBox 13">
            <a:extLst>
              <a:ext uri="{FF2B5EF4-FFF2-40B4-BE49-F238E27FC236}">
                <a16:creationId xmlns:a16="http://schemas.microsoft.com/office/drawing/2014/main" id="{227CC794-B576-D246-AA08-1FEB68ABEE04}"/>
              </a:ext>
            </a:extLst>
          </p:cNvPr>
          <p:cNvSpPr txBox="1"/>
          <p:nvPr/>
        </p:nvSpPr>
        <p:spPr>
          <a:xfrm>
            <a:off x="7312947" y="1518586"/>
            <a:ext cx="3899338" cy="4247317"/>
          </a:xfrm>
          <a:prstGeom prst="rect">
            <a:avLst/>
          </a:prstGeom>
          <a:noFill/>
        </p:spPr>
        <p:txBody>
          <a:bodyPr wrap="square" rtlCol="0">
            <a:spAutoFit/>
          </a:bodyPr>
          <a:lstStyle/>
          <a:p>
            <a:endParaRPr lang="en-US" b="1" dirty="0">
              <a:solidFill>
                <a:schemeClr val="bg1"/>
              </a:solidFill>
            </a:endParaRPr>
          </a:p>
          <a:p>
            <a:r>
              <a:rPr lang="en-US" b="1" dirty="0">
                <a:solidFill>
                  <a:schemeClr val="bg1"/>
                </a:solidFill>
              </a:rPr>
              <a:t>This section is “Specifics”</a:t>
            </a:r>
          </a:p>
          <a:p>
            <a:endParaRPr lang="en-US" dirty="0">
              <a:solidFill>
                <a:schemeClr val="bg1"/>
              </a:solidFill>
            </a:endParaRPr>
          </a:p>
          <a:p>
            <a:pPr marL="285750" indent="-285750">
              <a:buFont typeface="Arial" panose="020B0604020202020204" pitchFamily="34" charset="0"/>
              <a:buChar char="•"/>
            </a:pPr>
            <a:r>
              <a:rPr lang="en-US" dirty="0">
                <a:solidFill>
                  <a:schemeClr val="bg1"/>
                </a:solidFill>
              </a:rPr>
              <a:t>Define the “goal(s)” and how they support or align with EXCEL’s goals. </a:t>
            </a:r>
          </a:p>
          <a:p>
            <a:pPr marL="285750" indent="-285750">
              <a:buFont typeface="Arial" panose="020B0604020202020204" pitchFamily="34" charset="0"/>
              <a:buChar char="•"/>
            </a:pPr>
            <a:r>
              <a:rPr lang="en-US" dirty="0">
                <a:solidFill>
                  <a:schemeClr val="bg1"/>
                </a:solidFill>
              </a:rPr>
              <a:t>A Goal (What) should have specific objectives tied to it (how) that are measurable</a:t>
            </a:r>
          </a:p>
          <a:p>
            <a:pPr marL="285750" indent="-285750">
              <a:buFont typeface="Arial" panose="020B0604020202020204" pitchFamily="34" charset="0"/>
              <a:buChar char="•"/>
            </a:pPr>
            <a:r>
              <a:rPr lang="en-US" dirty="0">
                <a:solidFill>
                  <a:schemeClr val="bg1"/>
                </a:solidFill>
              </a:rPr>
              <a:t>Paint the picture for reviewers of how your objectives will accomplish your goal</a:t>
            </a:r>
          </a:p>
          <a:p>
            <a:pPr marL="285750" indent="-285750">
              <a:buFont typeface="Arial" panose="020B0604020202020204" pitchFamily="34" charset="0"/>
              <a:buChar char="•"/>
            </a:pPr>
            <a:r>
              <a:rPr lang="en-US" dirty="0">
                <a:solidFill>
                  <a:schemeClr val="bg1"/>
                </a:solidFill>
              </a:rPr>
              <a:t> </a:t>
            </a:r>
          </a:p>
          <a:p>
            <a:pPr marL="285750" indent="-285750">
              <a:buFont typeface="Arial" panose="020B0604020202020204" pitchFamily="34" charset="0"/>
              <a:buChar char="•"/>
            </a:pPr>
            <a:endParaRPr lang="en-US" dirty="0">
              <a:solidFill>
                <a:schemeClr val="bg1"/>
              </a:solidFill>
            </a:endParaRPr>
          </a:p>
        </p:txBody>
      </p:sp>
    </p:spTree>
    <p:extLst>
      <p:ext uri="{BB962C8B-B14F-4D97-AF65-F5344CB8AC3E}">
        <p14:creationId xmlns:p14="http://schemas.microsoft.com/office/powerpoint/2010/main" val="30800227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54EF604-A9ED-9241-98A9-0C4B99E3F265}"/>
              </a:ext>
            </a:extLst>
          </p:cNvPr>
          <p:cNvSpPr/>
          <p:nvPr/>
        </p:nvSpPr>
        <p:spPr>
          <a:xfrm>
            <a:off x="317501" y="1684959"/>
            <a:ext cx="6180083" cy="42672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7B753A9-CA54-864C-A729-F1DAC4DE0C62}"/>
              </a:ext>
            </a:extLst>
          </p:cNvPr>
          <p:cNvSpPr>
            <a:spLocks noGrp="1"/>
          </p:cNvSpPr>
          <p:nvPr>
            <p:ph type="title"/>
          </p:nvPr>
        </p:nvSpPr>
        <p:spPr>
          <a:xfrm>
            <a:off x="575441" y="80691"/>
            <a:ext cx="9144000" cy="1263649"/>
          </a:xfrm>
        </p:spPr>
        <p:txBody>
          <a:bodyPr>
            <a:normAutofit fontScale="90000"/>
          </a:bodyPr>
          <a:lstStyle/>
          <a:p>
            <a:r>
              <a:rPr lang="en-US" dirty="0">
                <a:solidFill>
                  <a:schemeClr val="accent2">
                    <a:lumMod val="50000"/>
                  </a:schemeClr>
                </a:solidFill>
              </a:rPr>
              <a:t>Writing the Grant…Use Rubric Criteria as Writing Cues</a:t>
            </a:r>
            <a:br>
              <a:rPr lang="en-US" b="1" dirty="0">
                <a:solidFill>
                  <a:schemeClr val="accent2">
                    <a:lumMod val="50000"/>
                  </a:schemeClr>
                </a:solidFill>
              </a:rPr>
            </a:br>
            <a:endParaRPr lang="en-US" dirty="0">
              <a:solidFill>
                <a:schemeClr val="accent2">
                  <a:lumMod val="50000"/>
                </a:schemeClr>
              </a:solidFill>
            </a:endParaRPr>
          </a:p>
        </p:txBody>
      </p:sp>
      <p:sp>
        <p:nvSpPr>
          <p:cNvPr id="10" name="Rectangle 9">
            <a:extLst>
              <a:ext uri="{FF2B5EF4-FFF2-40B4-BE49-F238E27FC236}">
                <a16:creationId xmlns:a16="http://schemas.microsoft.com/office/drawing/2014/main" id="{7220F911-8AE8-1F41-B886-220699ADABD1}"/>
              </a:ext>
            </a:extLst>
          </p:cNvPr>
          <p:cNvSpPr/>
          <p:nvPr/>
        </p:nvSpPr>
        <p:spPr>
          <a:xfrm>
            <a:off x="536028" y="1735759"/>
            <a:ext cx="6096000" cy="1200329"/>
          </a:xfrm>
          <a:prstGeom prst="rect">
            <a:avLst/>
          </a:prstGeom>
        </p:spPr>
        <p:txBody>
          <a:bodyPr>
            <a:spAutoFit/>
          </a:bodyPr>
          <a:lstStyle/>
          <a:p>
            <a:r>
              <a:rPr lang="en-US" b="1" dirty="0">
                <a:solidFill>
                  <a:schemeClr val="bg2"/>
                </a:solidFill>
                <a:latin typeface="Times New Roman" panose="02020603050405020304" pitchFamily="18" charset="0"/>
                <a:ea typeface="Times New Roman" panose="02020603050405020304" pitchFamily="18" charset="0"/>
              </a:rPr>
              <a:t>C. 	Evaluation plan: </a:t>
            </a:r>
          </a:p>
          <a:p>
            <a:endParaRPr lang="en-US" b="1" dirty="0">
              <a:solidFill>
                <a:schemeClr val="bg2"/>
              </a:solidFill>
              <a:latin typeface="Times New Roman" panose="02020603050405020304" pitchFamily="18" charset="0"/>
              <a:ea typeface="Times New Roman" panose="02020603050405020304" pitchFamily="18" charset="0"/>
            </a:endParaRPr>
          </a:p>
          <a:p>
            <a:r>
              <a:rPr lang="en-US" dirty="0">
                <a:solidFill>
                  <a:schemeClr val="bg2"/>
                </a:solidFill>
                <a:latin typeface="Times New Roman" panose="02020603050405020304" pitchFamily="18" charset="0"/>
                <a:ea typeface="Times New Roman" panose="02020603050405020304" pitchFamily="18" charset="0"/>
              </a:rPr>
              <a:t>How will you evaluate the accomplishment of your goals and direct impact to students? </a:t>
            </a:r>
          </a:p>
        </p:txBody>
      </p:sp>
      <p:sp>
        <p:nvSpPr>
          <p:cNvPr id="14" name="TextBox 13">
            <a:extLst>
              <a:ext uri="{FF2B5EF4-FFF2-40B4-BE49-F238E27FC236}">
                <a16:creationId xmlns:a16="http://schemas.microsoft.com/office/drawing/2014/main" id="{227CC794-B576-D246-AA08-1FEB68ABEE04}"/>
              </a:ext>
            </a:extLst>
          </p:cNvPr>
          <p:cNvSpPr txBox="1"/>
          <p:nvPr/>
        </p:nvSpPr>
        <p:spPr>
          <a:xfrm>
            <a:off x="7185947" y="1344340"/>
            <a:ext cx="3899338" cy="5355312"/>
          </a:xfrm>
          <a:prstGeom prst="rect">
            <a:avLst/>
          </a:prstGeom>
          <a:noFill/>
        </p:spPr>
        <p:txBody>
          <a:bodyPr wrap="square" rtlCol="0">
            <a:spAutoFit/>
          </a:bodyPr>
          <a:lstStyle/>
          <a:p>
            <a:endParaRPr lang="en-US" b="1" dirty="0">
              <a:solidFill>
                <a:schemeClr val="bg1"/>
              </a:solidFill>
            </a:endParaRPr>
          </a:p>
          <a:p>
            <a:r>
              <a:rPr lang="en-US" b="1" dirty="0">
                <a:solidFill>
                  <a:schemeClr val="bg1"/>
                </a:solidFill>
              </a:rPr>
              <a:t>This section is “Measurement of Results”</a:t>
            </a:r>
          </a:p>
          <a:p>
            <a:endParaRPr lang="en-US" dirty="0">
              <a:solidFill>
                <a:schemeClr val="bg1"/>
              </a:solidFill>
            </a:endParaRPr>
          </a:p>
          <a:p>
            <a:pPr marL="285750" indent="-285750">
              <a:buFont typeface="Arial" panose="020B0604020202020204" pitchFamily="34" charset="0"/>
              <a:buChar char="•"/>
            </a:pPr>
            <a:r>
              <a:rPr lang="en-US" dirty="0">
                <a:solidFill>
                  <a:schemeClr val="bg1"/>
                </a:solidFill>
              </a:rPr>
              <a:t>How will you know if you are successful?</a:t>
            </a:r>
          </a:p>
          <a:p>
            <a:pPr marL="285750" indent="-285750">
              <a:buFont typeface="Arial" panose="020B0604020202020204" pitchFamily="34" charset="0"/>
              <a:buChar char="•"/>
            </a:pPr>
            <a:r>
              <a:rPr lang="en-US" dirty="0">
                <a:solidFill>
                  <a:schemeClr val="bg1"/>
                </a:solidFill>
              </a:rPr>
              <a:t>Are there specific metrics or things that you can realistically capture…e.g. increase or decrease</a:t>
            </a:r>
          </a:p>
          <a:p>
            <a:pPr marL="285750" indent="-285750">
              <a:buFont typeface="Arial" panose="020B0604020202020204" pitchFamily="34" charset="0"/>
              <a:buChar char="•"/>
            </a:pPr>
            <a:r>
              <a:rPr lang="en-US" dirty="0">
                <a:solidFill>
                  <a:schemeClr val="bg1"/>
                </a:solidFill>
              </a:rPr>
              <a:t>The evaluation section should be tied to the goal/objectives.</a:t>
            </a:r>
          </a:p>
          <a:p>
            <a:pPr marL="285750" indent="-285750">
              <a:buFont typeface="Arial" panose="020B0604020202020204" pitchFamily="34" charset="0"/>
              <a:buChar char="•"/>
            </a:pPr>
            <a:r>
              <a:rPr lang="en-US" dirty="0">
                <a:solidFill>
                  <a:schemeClr val="bg1"/>
                </a:solidFill>
              </a:rPr>
              <a:t>Make sure what you are evaluating or measuring is directly tied to the project and or outcome (goal)</a:t>
            </a:r>
          </a:p>
          <a:p>
            <a:pPr marL="285750" indent="-285750">
              <a:buFont typeface="Arial" panose="020B0604020202020204" pitchFamily="34" charset="0"/>
              <a:buChar char="•"/>
            </a:pPr>
            <a:endParaRPr lang="en-US" dirty="0">
              <a:solidFill>
                <a:schemeClr val="bg1"/>
              </a:solidFill>
            </a:endParaRPr>
          </a:p>
          <a:p>
            <a:pPr marL="285750" indent="-285750">
              <a:buFont typeface="Arial" panose="020B0604020202020204" pitchFamily="34" charset="0"/>
              <a:buChar char="•"/>
            </a:pPr>
            <a:endParaRPr lang="en-US" dirty="0">
              <a:solidFill>
                <a:schemeClr val="bg1"/>
              </a:solidFill>
            </a:endParaRPr>
          </a:p>
        </p:txBody>
      </p:sp>
    </p:spTree>
    <p:extLst>
      <p:ext uri="{BB962C8B-B14F-4D97-AF65-F5344CB8AC3E}">
        <p14:creationId xmlns:p14="http://schemas.microsoft.com/office/powerpoint/2010/main" val="1317597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54EF604-A9ED-9241-98A9-0C4B99E3F265}"/>
              </a:ext>
            </a:extLst>
          </p:cNvPr>
          <p:cNvSpPr/>
          <p:nvPr/>
        </p:nvSpPr>
        <p:spPr>
          <a:xfrm>
            <a:off x="304801" y="1670132"/>
            <a:ext cx="6180083" cy="42672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7B753A9-CA54-864C-A729-F1DAC4DE0C62}"/>
              </a:ext>
            </a:extLst>
          </p:cNvPr>
          <p:cNvSpPr>
            <a:spLocks noGrp="1"/>
          </p:cNvSpPr>
          <p:nvPr>
            <p:ph type="title"/>
          </p:nvPr>
        </p:nvSpPr>
        <p:spPr>
          <a:xfrm>
            <a:off x="575441" y="80691"/>
            <a:ext cx="9144000" cy="1263649"/>
          </a:xfrm>
        </p:spPr>
        <p:txBody>
          <a:bodyPr>
            <a:normAutofit fontScale="90000"/>
          </a:bodyPr>
          <a:lstStyle/>
          <a:p>
            <a:r>
              <a:rPr lang="en-US" dirty="0">
                <a:solidFill>
                  <a:schemeClr val="accent2">
                    <a:lumMod val="50000"/>
                  </a:schemeClr>
                </a:solidFill>
              </a:rPr>
              <a:t>Writing the Grant…Use Rubric Criteria as Writing Cues</a:t>
            </a:r>
            <a:br>
              <a:rPr lang="en-US" b="1" dirty="0">
                <a:solidFill>
                  <a:schemeClr val="accent2">
                    <a:lumMod val="50000"/>
                  </a:schemeClr>
                </a:solidFill>
              </a:rPr>
            </a:br>
            <a:endParaRPr lang="en-US" dirty="0">
              <a:solidFill>
                <a:schemeClr val="accent2">
                  <a:lumMod val="50000"/>
                </a:schemeClr>
              </a:solidFill>
            </a:endParaRPr>
          </a:p>
        </p:txBody>
      </p:sp>
      <p:sp>
        <p:nvSpPr>
          <p:cNvPr id="10" name="Rectangle 9">
            <a:extLst>
              <a:ext uri="{FF2B5EF4-FFF2-40B4-BE49-F238E27FC236}">
                <a16:creationId xmlns:a16="http://schemas.microsoft.com/office/drawing/2014/main" id="{7220F911-8AE8-1F41-B886-220699ADABD1}"/>
              </a:ext>
            </a:extLst>
          </p:cNvPr>
          <p:cNvSpPr/>
          <p:nvPr/>
        </p:nvSpPr>
        <p:spPr>
          <a:xfrm>
            <a:off x="536028" y="1735759"/>
            <a:ext cx="6096000" cy="2862322"/>
          </a:xfrm>
          <a:prstGeom prst="rect">
            <a:avLst/>
          </a:prstGeom>
        </p:spPr>
        <p:txBody>
          <a:bodyPr>
            <a:spAutoFit/>
          </a:bodyPr>
          <a:lstStyle/>
          <a:p>
            <a:r>
              <a:rPr lang="en-US" b="1" dirty="0">
                <a:solidFill>
                  <a:schemeClr val="bg2"/>
                </a:solidFill>
                <a:latin typeface="Times New Roman" panose="02020603050405020304" pitchFamily="18" charset="0"/>
                <a:ea typeface="Times New Roman" panose="02020603050405020304" pitchFamily="18" charset="0"/>
              </a:rPr>
              <a:t>D. Timeline and Activities</a:t>
            </a:r>
          </a:p>
          <a:p>
            <a:r>
              <a:rPr lang="en-US" dirty="0">
                <a:solidFill>
                  <a:schemeClr val="bg2"/>
                </a:solidFill>
                <a:latin typeface="Times New Roman" panose="02020603050405020304" pitchFamily="18" charset="0"/>
                <a:ea typeface="Times New Roman" panose="02020603050405020304" pitchFamily="18" charset="0"/>
              </a:rPr>
              <a:t>EXCEL wants grants active in the classroom for the 2nd semester of the school year.</a:t>
            </a:r>
          </a:p>
          <a:p>
            <a:r>
              <a:rPr lang="en-US" dirty="0">
                <a:solidFill>
                  <a:schemeClr val="bg2"/>
                </a:solidFill>
                <a:latin typeface="Times New Roman" panose="02020603050405020304" pitchFamily="18" charset="0"/>
                <a:ea typeface="Times New Roman" panose="02020603050405020304" pitchFamily="18" charset="0"/>
              </a:rPr>
              <a:t>Please outline the major events/activities/purchases of your grant project proposal.</a:t>
            </a:r>
          </a:p>
          <a:p>
            <a:r>
              <a:rPr lang="en-US" dirty="0">
                <a:solidFill>
                  <a:schemeClr val="bg2"/>
                </a:solidFill>
                <a:latin typeface="Times New Roman" panose="02020603050405020304" pitchFamily="18" charset="0"/>
                <a:ea typeface="Times New Roman" panose="02020603050405020304" pitchFamily="18" charset="0"/>
              </a:rPr>
              <a:t>***Please describe as your first activity how you will notify parents about the grant and how it is impacting your students.***</a:t>
            </a:r>
          </a:p>
          <a:p>
            <a:r>
              <a:rPr lang="en-US" dirty="0">
                <a:solidFill>
                  <a:schemeClr val="bg2"/>
                </a:solidFill>
                <a:latin typeface="Times New Roman" panose="02020603050405020304" pitchFamily="18" charset="0"/>
                <a:ea typeface="Times New Roman" panose="02020603050405020304" pitchFamily="18" charset="0"/>
              </a:rPr>
              <a:t> </a:t>
            </a:r>
          </a:p>
          <a:p>
            <a:endParaRPr lang="en-US" dirty="0">
              <a:solidFill>
                <a:schemeClr val="bg2"/>
              </a:solidFill>
              <a:latin typeface="Times New Roman" panose="02020603050405020304" pitchFamily="18" charset="0"/>
              <a:ea typeface="Times New Roman" panose="02020603050405020304" pitchFamily="18" charset="0"/>
            </a:endParaRPr>
          </a:p>
        </p:txBody>
      </p:sp>
      <p:sp>
        <p:nvSpPr>
          <p:cNvPr id="14" name="TextBox 13">
            <a:extLst>
              <a:ext uri="{FF2B5EF4-FFF2-40B4-BE49-F238E27FC236}">
                <a16:creationId xmlns:a16="http://schemas.microsoft.com/office/drawing/2014/main" id="{227CC794-B576-D246-AA08-1FEB68ABEE04}"/>
              </a:ext>
            </a:extLst>
          </p:cNvPr>
          <p:cNvSpPr txBox="1"/>
          <p:nvPr/>
        </p:nvSpPr>
        <p:spPr>
          <a:xfrm>
            <a:off x="7312947" y="1518586"/>
            <a:ext cx="3899338" cy="4801314"/>
          </a:xfrm>
          <a:prstGeom prst="rect">
            <a:avLst/>
          </a:prstGeom>
          <a:noFill/>
        </p:spPr>
        <p:txBody>
          <a:bodyPr wrap="square" rtlCol="0">
            <a:spAutoFit/>
          </a:bodyPr>
          <a:lstStyle/>
          <a:p>
            <a:endParaRPr lang="en-US" b="1" dirty="0">
              <a:solidFill>
                <a:schemeClr val="bg1"/>
              </a:solidFill>
            </a:endParaRPr>
          </a:p>
          <a:p>
            <a:r>
              <a:rPr lang="en-US" b="1" dirty="0">
                <a:solidFill>
                  <a:schemeClr val="bg1"/>
                </a:solidFill>
              </a:rPr>
              <a:t>This section is “the detailed How”</a:t>
            </a:r>
          </a:p>
          <a:p>
            <a:endParaRPr lang="en-US" dirty="0">
              <a:solidFill>
                <a:schemeClr val="bg1"/>
              </a:solidFill>
            </a:endParaRPr>
          </a:p>
          <a:p>
            <a:pPr marL="285750" indent="-285750">
              <a:buFont typeface="Arial" panose="020B0604020202020204" pitchFamily="34" charset="0"/>
              <a:buChar char="•"/>
            </a:pPr>
            <a:r>
              <a:rPr lang="en-US" dirty="0">
                <a:solidFill>
                  <a:schemeClr val="bg1"/>
                </a:solidFill>
              </a:rPr>
              <a:t>Break down the Goals/Objectives into the specific steps (activities) you will do</a:t>
            </a:r>
          </a:p>
          <a:p>
            <a:pPr marL="285750" indent="-285750">
              <a:buFont typeface="Arial" panose="020B0604020202020204" pitchFamily="34" charset="0"/>
              <a:buChar char="•"/>
            </a:pPr>
            <a:r>
              <a:rPr lang="en-US" dirty="0">
                <a:solidFill>
                  <a:schemeClr val="bg1"/>
                </a:solidFill>
              </a:rPr>
              <a:t>This is your roadmap to achieve your stated goals and objectives, and should be used to develop and justify your budget</a:t>
            </a:r>
          </a:p>
          <a:p>
            <a:pPr marL="285750" indent="-285750">
              <a:buFont typeface="Arial" panose="020B0604020202020204" pitchFamily="34" charset="0"/>
              <a:buChar char="•"/>
            </a:pPr>
            <a:r>
              <a:rPr lang="en-US" dirty="0">
                <a:solidFill>
                  <a:schemeClr val="bg1"/>
                </a:solidFill>
              </a:rPr>
              <a:t>The more detailed you get the more reviewers will understand the process and student experience</a:t>
            </a:r>
          </a:p>
        </p:txBody>
      </p:sp>
      <p:graphicFrame>
        <p:nvGraphicFramePr>
          <p:cNvPr id="4" name="Table 3">
            <a:extLst>
              <a:ext uri="{FF2B5EF4-FFF2-40B4-BE49-F238E27FC236}">
                <a16:creationId xmlns:a16="http://schemas.microsoft.com/office/drawing/2014/main" id="{B85C5526-86BB-34D7-007B-F709933276BC}"/>
              </a:ext>
            </a:extLst>
          </p:cNvPr>
          <p:cNvGraphicFramePr>
            <a:graphicFrameLocks noGrp="1"/>
          </p:cNvGraphicFramePr>
          <p:nvPr>
            <p:extLst>
              <p:ext uri="{D42A27DB-BD31-4B8C-83A1-F6EECF244321}">
                <p14:modId xmlns:p14="http://schemas.microsoft.com/office/powerpoint/2010/main" val="3810903700"/>
              </p:ext>
            </p:extLst>
          </p:nvPr>
        </p:nvGraphicFramePr>
        <p:xfrm>
          <a:off x="575442" y="4450345"/>
          <a:ext cx="5520558" cy="947055"/>
        </p:xfrm>
        <a:graphic>
          <a:graphicData uri="http://schemas.openxmlformats.org/drawingml/2006/table">
            <a:tbl>
              <a:tblPr firstRow="1" firstCol="1" lastRow="1" lastCol="1" bandRow="1" bandCol="1"/>
              <a:tblGrid>
                <a:gridCol w="1362338">
                  <a:extLst>
                    <a:ext uri="{9D8B030D-6E8A-4147-A177-3AD203B41FA5}">
                      <a16:colId xmlns:a16="http://schemas.microsoft.com/office/drawing/2014/main" val="1017260013"/>
                    </a:ext>
                  </a:extLst>
                </a:gridCol>
                <a:gridCol w="4158220">
                  <a:extLst>
                    <a:ext uri="{9D8B030D-6E8A-4147-A177-3AD203B41FA5}">
                      <a16:colId xmlns:a16="http://schemas.microsoft.com/office/drawing/2014/main" val="277522604"/>
                    </a:ext>
                  </a:extLst>
                </a:gridCol>
              </a:tblGrid>
              <a:tr h="315685">
                <a:tc>
                  <a:txBody>
                    <a:bodyPr/>
                    <a:lstStyle/>
                    <a:p>
                      <a:pPr marL="0" marR="0" algn="just">
                        <a:spcBef>
                          <a:spcPts val="0"/>
                        </a:spcBef>
                        <a:spcAft>
                          <a:spcPts val="0"/>
                        </a:spcAft>
                      </a:pPr>
                      <a:r>
                        <a:rPr lang="en-US" sz="1100" b="1">
                          <a:solidFill>
                            <a:schemeClr val="bg1"/>
                          </a:solidFill>
                          <a:effectLst/>
                          <a:latin typeface="Times New Roman" panose="02020603050405020304" pitchFamily="18" charset="0"/>
                          <a:ea typeface="Times New Roman" panose="02020603050405020304" pitchFamily="18" charset="0"/>
                        </a:rPr>
                        <a:t>DATE </a:t>
                      </a:r>
                      <a:endParaRPr lang="en-US" sz="1100">
                        <a:solidFill>
                          <a:schemeClr val="bg1"/>
                        </a:solidFill>
                        <a:effectLst/>
                        <a:latin typeface="Times New Roman" panose="02020603050405020304" pitchFamily="18" charset="0"/>
                        <a:ea typeface="Times New Roman" panose="02020603050405020304" pitchFamily="18" charset="0"/>
                      </a:endParaRPr>
                    </a:p>
                  </a:txBody>
                  <a:tcPr marL="31579" marR="31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100" b="1">
                          <a:solidFill>
                            <a:schemeClr val="bg1"/>
                          </a:solidFill>
                          <a:effectLst/>
                          <a:latin typeface="Times New Roman" panose="02020603050405020304" pitchFamily="18" charset="0"/>
                          <a:ea typeface="Times New Roman" panose="02020603050405020304" pitchFamily="18" charset="0"/>
                        </a:rPr>
                        <a:t>ACTIVITY</a:t>
                      </a:r>
                      <a:endParaRPr lang="en-US" sz="1100">
                        <a:solidFill>
                          <a:schemeClr val="bg1"/>
                        </a:solidFill>
                        <a:effectLst/>
                        <a:latin typeface="Times New Roman" panose="02020603050405020304" pitchFamily="18" charset="0"/>
                        <a:ea typeface="Times New Roman" panose="02020603050405020304" pitchFamily="18" charset="0"/>
                      </a:endParaRPr>
                    </a:p>
                  </a:txBody>
                  <a:tcPr marL="31579" marR="31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8405778"/>
                  </a:ext>
                </a:extLst>
              </a:tr>
              <a:tr h="315685">
                <a:tc>
                  <a:txBody>
                    <a:bodyPr/>
                    <a:lstStyle/>
                    <a:p>
                      <a:pPr marL="0" marR="0" algn="just">
                        <a:spcBef>
                          <a:spcPts val="0"/>
                        </a:spcBef>
                        <a:spcAft>
                          <a:spcPts val="0"/>
                        </a:spcAft>
                      </a:pPr>
                      <a:r>
                        <a:rPr lang="en-US" sz="1100" b="1" dirty="0">
                          <a:solidFill>
                            <a:schemeClr val="bg1"/>
                          </a:solidFill>
                          <a:effectLst/>
                          <a:latin typeface="Times New Roman" panose="02020603050405020304" pitchFamily="18" charset="0"/>
                          <a:ea typeface="Times New Roman" panose="02020603050405020304" pitchFamily="18" charset="0"/>
                        </a:rPr>
                        <a:t>     December 2022</a:t>
                      </a:r>
                      <a:endParaRPr lang="en-US" sz="1100" dirty="0">
                        <a:solidFill>
                          <a:schemeClr val="bg1"/>
                        </a:solidFill>
                        <a:effectLst/>
                        <a:latin typeface="Times New Roman" panose="02020603050405020304" pitchFamily="18" charset="0"/>
                        <a:ea typeface="Times New Roman" panose="02020603050405020304" pitchFamily="18" charset="0"/>
                      </a:endParaRPr>
                    </a:p>
                  </a:txBody>
                  <a:tcPr marL="31579" marR="31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100" b="1" dirty="0">
                          <a:solidFill>
                            <a:schemeClr val="bg1"/>
                          </a:solidFill>
                          <a:effectLst/>
                          <a:latin typeface="Times New Roman" panose="02020603050405020304" pitchFamily="18" charset="0"/>
                          <a:ea typeface="Times New Roman" panose="02020603050405020304" pitchFamily="18" charset="0"/>
                        </a:rPr>
                        <a:t>Communicate with parents</a:t>
                      </a:r>
                      <a:endParaRPr lang="en-US" sz="1100" dirty="0">
                        <a:solidFill>
                          <a:schemeClr val="bg1"/>
                        </a:solidFill>
                        <a:effectLst/>
                        <a:latin typeface="Times New Roman" panose="02020603050405020304" pitchFamily="18" charset="0"/>
                        <a:ea typeface="Times New Roman" panose="02020603050405020304" pitchFamily="18" charset="0"/>
                      </a:endParaRPr>
                    </a:p>
                  </a:txBody>
                  <a:tcPr marL="31579" marR="31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6220531"/>
                  </a:ext>
                </a:extLst>
              </a:tr>
              <a:tr h="315685">
                <a:tc>
                  <a:txBody>
                    <a:bodyPr/>
                    <a:lstStyle/>
                    <a:p>
                      <a:pPr marL="0" marR="0" algn="just">
                        <a:spcBef>
                          <a:spcPts val="0"/>
                        </a:spcBef>
                        <a:spcAft>
                          <a:spcPts val="0"/>
                        </a:spcAft>
                      </a:pPr>
                      <a:r>
                        <a:rPr lang="en-US" sz="1100" b="1">
                          <a:solidFill>
                            <a:schemeClr val="bg1"/>
                          </a:solidFill>
                          <a:effectLst/>
                          <a:latin typeface="Times New Roman" panose="02020603050405020304" pitchFamily="18" charset="0"/>
                          <a:ea typeface="Times New Roman" panose="02020603050405020304" pitchFamily="18" charset="0"/>
                        </a:rPr>
                        <a:t>     </a:t>
                      </a:r>
                      <a:endParaRPr lang="en-US" sz="1100">
                        <a:solidFill>
                          <a:schemeClr val="bg1"/>
                        </a:solidFill>
                        <a:effectLst/>
                        <a:latin typeface="Times New Roman" panose="02020603050405020304" pitchFamily="18" charset="0"/>
                        <a:ea typeface="Times New Roman" panose="02020603050405020304" pitchFamily="18" charset="0"/>
                      </a:endParaRPr>
                    </a:p>
                  </a:txBody>
                  <a:tcPr marL="31579" marR="31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100" b="1" dirty="0">
                          <a:solidFill>
                            <a:schemeClr val="bg1"/>
                          </a:solidFill>
                          <a:effectLst/>
                          <a:latin typeface="Times New Roman" panose="02020603050405020304" pitchFamily="18" charset="0"/>
                          <a:ea typeface="Times New Roman" panose="02020603050405020304" pitchFamily="18" charset="0"/>
                        </a:rPr>
                        <a:t> </a:t>
                      </a:r>
                      <a:endParaRPr lang="en-US" sz="1100" dirty="0">
                        <a:solidFill>
                          <a:schemeClr val="bg1"/>
                        </a:solidFill>
                        <a:effectLst/>
                        <a:latin typeface="Times New Roman" panose="02020603050405020304" pitchFamily="18" charset="0"/>
                        <a:ea typeface="Times New Roman" panose="02020603050405020304" pitchFamily="18" charset="0"/>
                      </a:endParaRPr>
                    </a:p>
                  </a:txBody>
                  <a:tcPr marL="31579" marR="31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4291236"/>
                  </a:ext>
                </a:extLst>
              </a:tr>
            </a:tbl>
          </a:graphicData>
        </a:graphic>
      </p:graphicFrame>
      <p:sp>
        <p:nvSpPr>
          <p:cNvPr id="5" name="Curved Right Arrow 4">
            <a:extLst>
              <a:ext uri="{FF2B5EF4-FFF2-40B4-BE49-F238E27FC236}">
                <a16:creationId xmlns:a16="http://schemas.microsoft.com/office/drawing/2014/main" id="{D127EFFB-0A70-F317-568F-C349E336AE7B}"/>
              </a:ext>
            </a:extLst>
          </p:cNvPr>
          <p:cNvSpPr/>
          <p:nvPr/>
        </p:nvSpPr>
        <p:spPr>
          <a:xfrm>
            <a:off x="157657" y="3603171"/>
            <a:ext cx="417784" cy="1320702"/>
          </a:xfrm>
          <a:prstGeom prst="curv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6966127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54EF604-A9ED-9241-98A9-0C4B99E3F265}"/>
              </a:ext>
            </a:extLst>
          </p:cNvPr>
          <p:cNvSpPr/>
          <p:nvPr/>
        </p:nvSpPr>
        <p:spPr>
          <a:xfrm>
            <a:off x="304801" y="1670132"/>
            <a:ext cx="6180083" cy="42672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7B753A9-CA54-864C-A729-F1DAC4DE0C62}"/>
              </a:ext>
            </a:extLst>
          </p:cNvPr>
          <p:cNvSpPr>
            <a:spLocks noGrp="1"/>
          </p:cNvSpPr>
          <p:nvPr>
            <p:ph type="title"/>
          </p:nvPr>
        </p:nvSpPr>
        <p:spPr>
          <a:xfrm>
            <a:off x="575441" y="80691"/>
            <a:ext cx="9144000" cy="1263649"/>
          </a:xfrm>
        </p:spPr>
        <p:txBody>
          <a:bodyPr>
            <a:normAutofit fontScale="90000"/>
          </a:bodyPr>
          <a:lstStyle/>
          <a:p>
            <a:r>
              <a:rPr lang="en-US" dirty="0">
                <a:solidFill>
                  <a:schemeClr val="accent2">
                    <a:lumMod val="50000"/>
                  </a:schemeClr>
                </a:solidFill>
              </a:rPr>
              <a:t>Writing the Grant…Use Rubric Criteria as Writing Cues</a:t>
            </a:r>
            <a:br>
              <a:rPr lang="en-US" b="1" dirty="0">
                <a:solidFill>
                  <a:schemeClr val="accent2">
                    <a:lumMod val="50000"/>
                  </a:schemeClr>
                </a:solidFill>
              </a:rPr>
            </a:br>
            <a:endParaRPr lang="en-US" dirty="0">
              <a:solidFill>
                <a:schemeClr val="accent2">
                  <a:lumMod val="50000"/>
                </a:schemeClr>
              </a:solidFill>
            </a:endParaRPr>
          </a:p>
        </p:txBody>
      </p:sp>
      <p:sp>
        <p:nvSpPr>
          <p:cNvPr id="10" name="Rectangle 9">
            <a:extLst>
              <a:ext uri="{FF2B5EF4-FFF2-40B4-BE49-F238E27FC236}">
                <a16:creationId xmlns:a16="http://schemas.microsoft.com/office/drawing/2014/main" id="{7220F911-8AE8-1F41-B886-220699ADABD1}"/>
              </a:ext>
            </a:extLst>
          </p:cNvPr>
          <p:cNvSpPr/>
          <p:nvPr/>
        </p:nvSpPr>
        <p:spPr>
          <a:xfrm>
            <a:off x="536028" y="1735759"/>
            <a:ext cx="6096000" cy="2862322"/>
          </a:xfrm>
          <a:prstGeom prst="rect">
            <a:avLst/>
          </a:prstGeom>
        </p:spPr>
        <p:txBody>
          <a:bodyPr>
            <a:spAutoFit/>
          </a:bodyPr>
          <a:lstStyle/>
          <a:p>
            <a:r>
              <a:rPr lang="en-US" b="1" dirty="0">
                <a:solidFill>
                  <a:schemeClr val="bg2"/>
                </a:solidFill>
                <a:latin typeface="Times New Roman" panose="02020603050405020304" pitchFamily="18" charset="0"/>
                <a:ea typeface="Times New Roman" panose="02020603050405020304" pitchFamily="18" charset="0"/>
              </a:rPr>
              <a:t>D. Timeline and Activities</a:t>
            </a:r>
          </a:p>
          <a:p>
            <a:r>
              <a:rPr lang="en-US" dirty="0">
                <a:solidFill>
                  <a:schemeClr val="bg2"/>
                </a:solidFill>
                <a:latin typeface="Times New Roman" panose="02020603050405020304" pitchFamily="18" charset="0"/>
                <a:ea typeface="Times New Roman" panose="02020603050405020304" pitchFamily="18" charset="0"/>
              </a:rPr>
              <a:t>EXCEL wants grants active in the classroom for the 2nd semester of the school year.</a:t>
            </a:r>
          </a:p>
          <a:p>
            <a:r>
              <a:rPr lang="en-US" dirty="0">
                <a:solidFill>
                  <a:schemeClr val="bg2"/>
                </a:solidFill>
                <a:latin typeface="Times New Roman" panose="02020603050405020304" pitchFamily="18" charset="0"/>
                <a:ea typeface="Times New Roman" panose="02020603050405020304" pitchFamily="18" charset="0"/>
              </a:rPr>
              <a:t>Please outline the major events/activities/purchases of your grant project proposal.</a:t>
            </a:r>
          </a:p>
          <a:p>
            <a:r>
              <a:rPr lang="en-US" dirty="0">
                <a:solidFill>
                  <a:schemeClr val="bg2"/>
                </a:solidFill>
                <a:latin typeface="Times New Roman" panose="02020603050405020304" pitchFamily="18" charset="0"/>
                <a:ea typeface="Times New Roman" panose="02020603050405020304" pitchFamily="18" charset="0"/>
              </a:rPr>
              <a:t>***Please describe as your first activity how you will notify parents about the grant and how it is impacting your students.***</a:t>
            </a:r>
          </a:p>
          <a:p>
            <a:r>
              <a:rPr lang="en-US" dirty="0">
                <a:solidFill>
                  <a:schemeClr val="bg2"/>
                </a:solidFill>
                <a:latin typeface="Times New Roman" panose="02020603050405020304" pitchFamily="18" charset="0"/>
                <a:ea typeface="Times New Roman" panose="02020603050405020304" pitchFamily="18" charset="0"/>
              </a:rPr>
              <a:t> </a:t>
            </a:r>
          </a:p>
          <a:p>
            <a:endParaRPr lang="en-US" dirty="0">
              <a:solidFill>
                <a:schemeClr val="bg2"/>
              </a:solidFill>
              <a:latin typeface="Times New Roman" panose="02020603050405020304" pitchFamily="18" charset="0"/>
              <a:ea typeface="Times New Roman" panose="02020603050405020304" pitchFamily="18" charset="0"/>
            </a:endParaRPr>
          </a:p>
        </p:txBody>
      </p:sp>
      <p:sp>
        <p:nvSpPr>
          <p:cNvPr id="14" name="TextBox 13">
            <a:extLst>
              <a:ext uri="{FF2B5EF4-FFF2-40B4-BE49-F238E27FC236}">
                <a16:creationId xmlns:a16="http://schemas.microsoft.com/office/drawing/2014/main" id="{227CC794-B576-D246-AA08-1FEB68ABEE04}"/>
              </a:ext>
            </a:extLst>
          </p:cNvPr>
          <p:cNvSpPr txBox="1"/>
          <p:nvPr/>
        </p:nvSpPr>
        <p:spPr>
          <a:xfrm>
            <a:off x="7312947" y="1518586"/>
            <a:ext cx="3899338" cy="5078313"/>
          </a:xfrm>
          <a:prstGeom prst="rect">
            <a:avLst/>
          </a:prstGeom>
          <a:noFill/>
        </p:spPr>
        <p:txBody>
          <a:bodyPr wrap="square" rtlCol="0">
            <a:spAutoFit/>
          </a:bodyPr>
          <a:lstStyle/>
          <a:p>
            <a:endParaRPr lang="en-US" b="1" dirty="0">
              <a:solidFill>
                <a:schemeClr val="bg1"/>
              </a:solidFill>
            </a:endParaRPr>
          </a:p>
          <a:p>
            <a:r>
              <a:rPr lang="en-US" b="1" dirty="0">
                <a:solidFill>
                  <a:schemeClr val="bg1"/>
                </a:solidFill>
              </a:rPr>
              <a:t>This section is “How”</a:t>
            </a:r>
          </a:p>
          <a:p>
            <a:endParaRPr lang="en-US" dirty="0">
              <a:solidFill>
                <a:schemeClr val="bg1"/>
              </a:solidFill>
            </a:endParaRPr>
          </a:p>
          <a:p>
            <a:pPr marL="285750" indent="-285750">
              <a:buFont typeface="Arial" panose="020B0604020202020204" pitchFamily="34" charset="0"/>
              <a:buChar char="•"/>
            </a:pPr>
            <a:r>
              <a:rPr lang="en-US" dirty="0">
                <a:solidFill>
                  <a:schemeClr val="bg1"/>
                </a:solidFill>
              </a:rPr>
              <a:t>Break down the Goals/Objectives into the specific steps (activities) you will do to achieve them so reviewers understand the process</a:t>
            </a:r>
          </a:p>
          <a:p>
            <a:pPr marL="285750" indent="-285750">
              <a:buFont typeface="Arial" panose="020B0604020202020204" pitchFamily="34" charset="0"/>
              <a:buChar char="•"/>
            </a:pPr>
            <a:r>
              <a:rPr lang="en-US" dirty="0">
                <a:solidFill>
                  <a:schemeClr val="bg1"/>
                </a:solidFill>
              </a:rPr>
              <a:t>This is your roadmap to achieve your stated goals and objectives, and should be used to </a:t>
            </a:r>
            <a:r>
              <a:rPr lang="en-US" b="1" dirty="0">
                <a:solidFill>
                  <a:schemeClr val="bg1"/>
                </a:solidFill>
              </a:rPr>
              <a:t>develop your budget.  </a:t>
            </a:r>
            <a:r>
              <a:rPr lang="en-US" dirty="0">
                <a:solidFill>
                  <a:schemeClr val="bg1"/>
                </a:solidFill>
              </a:rPr>
              <a:t>Budget should justify and align with activities</a:t>
            </a:r>
            <a:endParaRPr lang="en-US" b="1" dirty="0">
              <a:solidFill>
                <a:schemeClr val="bg1"/>
              </a:solidFill>
            </a:endParaRPr>
          </a:p>
          <a:p>
            <a:pPr marL="285750" indent="-285750">
              <a:buFont typeface="Arial" panose="020B0604020202020204" pitchFamily="34" charset="0"/>
              <a:buChar char="•"/>
            </a:pPr>
            <a:endParaRPr lang="en-US" dirty="0">
              <a:solidFill>
                <a:schemeClr val="bg1"/>
              </a:solidFill>
            </a:endParaRPr>
          </a:p>
          <a:p>
            <a:pPr marL="285750" indent="-285750">
              <a:buFont typeface="Arial" panose="020B0604020202020204" pitchFamily="34" charset="0"/>
              <a:buChar char="•"/>
            </a:pPr>
            <a:endParaRPr lang="en-US" dirty="0">
              <a:solidFill>
                <a:schemeClr val="bg1"/>
              </a:solidFill>
            </a:endParaRPr>
          </a:p>
        </p:txBody>
      </p:sp>
      <p:graphicFrame>
        <p:nvGraphicFramePr>
          <p:cNvPr id="4" name="Table 3">
            <a:extLst>
              <a:ext uri="{FF2B5EF4-FFF2-40B4-BE49-F238E27FC236}">
                <a16:creationId xmlns:a16="http://schemas.microsoft.com/office/drawing/2014/main" id="{B85C5526-86BB-34D7-007B-F709933276BC}"/>
              </a:ext>
            </a:extLst>
          </p:cNvPr>
          <p:cNvGraphicFramePr>
            <a:graphicFrameLocks noGrp="1"/>
          </p:cNvGraphicFramePr>
          <p:nvPr/>
        </p:nvGraphicFramePr>
        <p:xfrm>
          <a:off x="575442" y="4450345"/>
          <a:ext cx="5520558" cy="947055"/>
        </p:xfrm>
        <a:graphic>
          <a:graphicData uri="http://schemas.openxmlformats.org/drawingml/2006/table">
            <a:tbl>
              <a:tblPr firstRow="1" firstCol="1" lastRow="1" lastCol="1" bandRow="1" bandCol="1"/>
              <a:tblGrid>
                <a:gridCol w="1362338">
                  <a:extLst>
                    <a:ext uri="{9D8B030D-6E8A-4147-A177-3AD203B41FA5}">
                      <a16:colId xmlns:a16="http://schemas.microsoft.com/office/drawing/2014/main" val="1017260013"/>
                    </a:ext>
                  </a:extLst>
                </a:gridCol>
                <a:gridCol w="4158220">
                  <a:extLst>
                    <a:ext uri="{9D8B030D-6E8A-4147-A177-3AD203B41FA5}">
                      <a16:colId xmlns:a16="http://schemas.microsoft.com/office/drawing/2014/main" val="277522604"/>
                    </a:ext>
                  </a:extLst>
                </a:gridCol>
              </a:tblGrid>
              <a:tr h="315685">
                <a:tc>
                  <a:txBody>
                    <a:bodyPr/>
                    <a:lstStyle/>
                    <a:p>
                      <a:pPr marL="0" marR="0" algn="just">
                        <a:spcBef>
                          <a:spcPts val="0"/>
                        </a:spcBef>
                        <a:spcAft>
                          <a:spcPts val="0"/>
                        </a:spcAft>
                      </a:pPr>
                      <a:r>
                        <a:rPr lang="en-US" sz="1100" b="1">
                          <a:solidFill>
                            <a:schemeClr val="bg1"/>
                          </a:solidFill>
                          <a:effectLst/>
                          <a:latin typeface="Times New Roman" panose="02020603050405020304" pitchFamily="18" charset="0"/>
                          <a:ea typeface="Times New Roman" panose="02020603050405020304" pitchFamily="18" charset="0"/>
                        </a:rPr>
                        <a:t>DATE </a:t>
                      </a:r>
                      <a:endParaRPr lang="en-US" sz="1100">
                        <a:solidFill>
                          <a:schemeClr val="bg1"/>
                        </a:solidFill>
                        <a:effectLst/>
                        <a:latin typeface="Times New Roman" panose="02020603050405020304" pitchFamily="18" charset="0"/>
                        <a:ea typeface="Times New Roman" panose="02020603050405020304" pitchFamily="18" charset="0"/>
                      </a:endParaRPr>
                    </a:p>
                  </a:txBody>
                  <a:tcPr marL="31579" marR="31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100" b="1">
                          <a:solidFill>
                            <a:schemeClr val="bg1"/>
                          </a:solidFill>
                          <a:effectLst/>
                          <a:latin typeface="Times New Roman" panose="02020603050405020304" pitchFamily="18" charset="0"/>
                          <a:ea typeface="Times New Roman" panose="02020603050405020304" pitchFamily="18" charset="0"/>
                        </a:rPr>
                        <a:t>ACTIVITY</a:t>
                      </a:r>
                      <a:endParaRPr lang="en-US" sz="1100">
                        <a:solidFill>
                          <a:schemeClr val="bg1"/>
                        </a:solidFill>
                        <a:effectLst/>
                        <a:latin typeface="Times New Roman" panose="02020603050405020304" pitchFamily="18" charset="0"/>
                        <a:ea typeface="Times New Roman" panose="02020603050405020304" pitchFamily="18" charset="0"/>
                      </a:endParaRPr>
                    </a:p>
                  </a:txBody>
                  <a:tcPr marL="31579" marR="31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8405778"/>
                  </a:ext>
                </a:extLst>
              </a:tr>
              <a:tr h="315685">
                <a:tc>
                  <a:txBody>
                    <a:bodyPr/>
                    <a:lstStyle/>
                    <a:p>
                      <a:pPr marL="0" marR="0" algn="just">
                        <a:spcBef>
                          <a:spcPts val="0"/>
                        </a:spcBef>
                        <a:spcAft>
                          <a:spcPts val="0"/>
                        </a:spcAft>
                      </a:pPr>
                      <a:r>
                        <a:rPr lang="en-US" sz="1100" b="1" dirty="0">
                          <a:solidFill>
                            <a:schemeClr val="bg1"/>
                          </a:solidFill>
                          <a:effectLst/>
                          <a:latin typeface="Times New Roman" panose="02020603050405020304" pitchFamily="18" charset="0"/>
                          <a:ea typeface="Times New Roman" panose="02020603050405020304" pitchFamily="18" charset="0"/>
                        </a:rPr>
                        <a:t>     December 2022</a:t>
                      </a:r>
                      <a:endParaRPr lang="en-US" sz="1100" dirty="0">
                        <a:solidFill>
                          <a:schemeClr val="bg1"/>
                        </a:solidFill>
                        <a:effectLst/>
                        <a:latin typeface="Times New Roman" panose="02020603050405020304" pitchFamily="18" charset="0"/>
                        <a:ea typeface="Times New Roman" panose="02020603050405020304" pitchFamily="18" charset="0"/>
                      </a:endParaRPr>
                    </a:p>
                  </a:txBody>
                  <a:tcPr marL="31579" marR="31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100" b="1" dirty="0">
                          <a:solidFill>
                            <a:schemeClr val="bg1"/>
                          </a:solidFill>
                          <a:effectLst/>
                          <a:latin typeface="Times New Roman" panose="02020603050405020304" pitchFamily="18" charset="0"/>
                          <a:ea typeface="Times New Roman" panose="02020603050405020304" pitchFamily="18" charset="0"/>
                        </a:rPr>
                        <a:t>Communicate with parents</a:t>
                      </a:r>
                      <a:endParaRPr lang="en-US" sz="1100" dirty="0">
                        <a:solidFill>
                          <a:schemeClr val="bg1"/>
                        </a:solidFill>
                        <a:effectLst/>
                        <a:latin typeface="Times New Roman" panose="02020603050405020304" pitchFamily="18" charset="0"/>
                        <a:ea typeface="Times New Roman" panose="02020603050405020304" pitchFamily="18" charset="0"/>
                      </a:endParaRPr>
                    </a:p>
                  </a:txBody>
                  <a:tcPr marL="31579" marR="31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6220531"/>
                  </a:ext>
                </a:extLst>
              </a:tr>
              <a:tr h="315685">
                <a:tc>
                  <a:txBody>
                    <a:bodyPr/>
                    <a:lstStyle/>
                    <a:p>
                      <a:pPr marL="0" marR="0" algn="just">
                        <a:spcBef>
                          <a:spcPts val="0"/>
                        </a:spcBef>
                        <a:spcAft>
                          <a:spcPts val="0"/>
                        </a:spcAft>
                      </a:pPr>
                      <a:r>
                        <a:rPr lang="en-US" sz="1100" b="1">
                          <a:solidFill>
                            <a:schemeClr val="bg1"/>
                          </a:solidFill>
                          <a:effectLst/>
                          <a:latin typeface="Times New Roman" panose="02020603050405020304" pitchFamily="18" charset="0"/>
                          <a:ea typeface="Times New Roman" panose="02020603050405020304" pitchFamily="18" charset="0"/>
                        </a:rPr>
                        <a:t>     </a:t>
                      </a:r>
                      <a:endParaRPr lang="en-US" sz="1100">
                        <a:solidFill>
                          <a:schemeClr val="bg1"/>
                        </a:solidFill>
                        <a:effectLst/>
                        <a:latin typeface="Times New Roman" panose="02020603050405020304" pitchFamily="18" charset="0"/>
                        <a:ea typeface="Times New Roman" panose="02020603050405020304" pitchFamily="18" charset="0"/>
                      </a:endParaRPr>
                    </a:p>
                  </a:txBody>
                  <a:tcPr marL="31579" marR="31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100" b="1" dirty="0">
                          <a:solidFill>
                            <a:schemeClr val="bg1"/>
                          </a:solidFill>
                          <a:effectLst/>
                          <a:latin typeface="Times New Roman" panose="02020603050405020304" pitchFamily="18" charset="0"/>
                          <a:ea typeface="Times New Roman" panose="02020603050405020304" pitchFamily="18" charset="0"/>
                        </a:rPr>
                        <a:t> </a:t>
                      </a:r>
                      <a:endParaRPr lang="en-US" sz="1100" dirty="0">
                        <a:solidFill>
                          <a:schemeClr val="bg1"/>
                        </a:solidFill>
                        <a:effectLst/>
                        <a:latin typeface="Times New Roman" panose="02020603050405020304" pitchFamily="18" charset="0"/>
                        <a:ea typeface="Times New Roman" panose="02020603050405020304" pitchFamily="18" charset="0"/>
                      </a:endParaRPr>
                    </a:p>
                  </a:txBody>
                  <a:tcPr marL="31579" marR="31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4291236"/>
                  </a:ext>
                </a:extLst>
              </a:tr>
            </a:tbl>
          </a:graphicData>
        </a:graphic>
      </p:graphicFrame>
      <p:sp>
        <p:nvSpPr>
          <p:cNvPr id="5" name="Curved Right Arrow 4">
            <a:extLst>
              <a:ext uri="{FF2B5EF4-FFF2-40B4-BE49-F238E27FC236}">
                <a16:creationId xmlns:a16="http://schemas.microsoft.com/office/drawing/2014/main" id="{D127EFFB-0A70-F317-568F-C349E336AE7B}"/>
              </a:ext>
            </a:extLst>
          </p:cNvPr>
          <p:cNvSpPr/>
          <p:nvPr/>
        </p:nvSpPr>
        <p:spPr>
          <a:xfrm>
            <a:off x="157657" y="3603171"/>
            <a:ext cx="417784" cy="1060537"/>
          </a:xfrm>
          <a:prstGeom prst="curv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9257283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753A9-CA54-864C-A729-F1DAC4DE0C62}"/>
              </a:ext>
            </a:extLst>
          </p:cNvPr>
          <p:cNvSpPr>
            <a:spLocks noGrp="1"/>
          </p:cNvSpPr>
          <p:nvPr>
            <p:ph type="title"/>
          </p:nvPr>
        </p:nvSpPr>
        <p:spPr>
          <a:xfrm>
            <a:off x="749300" y="-530817"/>
            <a:ext cx="9144000" cy="1263649"/>
          </a:xfrm>
        </p:spPr>
        <p:txBody>
          <a:bodyPr>
            <a:normAutofit fontScale="90000"/>
          </a:bodyPr>
          <a:lstStyle/>
          <a:p>
            <a:r>
              <a:rPr lang="en-US" dirty="0">
                <a:solidFill>
                  <a:srgbClr val="0070C0"/>
                </a:solidFill>
              </a:rPr>
              <a:t>Let’s Practice….Tell the Story</a:t>
            </a:r>
            <a:br>
              <a:rPr lang="en-US" b="1" dirty="0">
                <a:solidFill>
                  <a:schemeClr val="bg1"/>
                </a:solidFill>
              </a:rPr>
            </a:br>
            <a:endParaRPr lang="en-US" dirty="0">
              <a:solidFill>
                <a:srgbClr val="0070C0"/>
              </a:solidFill>
            </a:endParaRPr>
          </a:p>
        </p:txBody>
      </p:sp>
      <p:sp>
        <p:nvSpPr>
          <p:cNvPr id="25" name="Pentagon 24">
            <a:extLst>
              <a:ext uri="{FF2B5EF4-FFF2-40B4-BE49-F238E27FC236}">
                <a16:creationId xmlns:a16="http://schemas.microsoft.com/office/drawing/2014/main" id="{AEA5C6D2-4520-6929-3143-DCF4915A1F55}"/>
              </a:ext>
            </a:extLst>
          </p:cNvPr>
          <p:cNvSpPr/>
          <p:nvPr/>
        </p:nvSpPr>
        <p:spPr>
          <a:xfrm>
            <a:off x="390667" y="653027"/>
            <a:ext cx="10455133" cy="1589315"/>
          </a:xfrm>
          <a:prstGeom prst="homePlate">
            <a:avLst/>
          </a:prstGeom>
          <a:no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26" name="TextBox 25">
            <a:extLst>
              <a:ext uri="{FF2B5EF4-FFF2-40B4-BE49-F238E27FC236}">
                <a16:creationId xmlns:a16="http://schemas.microsoft.com/office/drawing/2014/main" id="{3CB9973E-9A48-542B-5B5F-465BB0F89585}"/>
              </a:ext>
            </a:extLst>
          </p:cNvPr>
          <p:cNvSpPr txBox="1"/>
          <p:nvPr/>
        </p:nvSpPr>
        <p:spPr>
          <a:xfrm>
            <a:off x="490763" y="686278"/>
            <a:ext cx="6585858" cy="584775"/>
          </a:xfrm>
          <a:prstGeom prst="rect">
            <a:avLst/>
          </a:prstGeom>
          <a:noFill/>
        </p:spPr>
        <p:txBody>
          <a:bodyPr wrap="square" rtlCol="0">
            <a:spAutoFit/>
          </a:bodyPr>
          <a:lstStyle/>
          <a:p>
            <a:r>
              <a:rPr lang="en-US" b="1" dirty="0">
                <a:solidFill>
                  <a:prstClr val="black"/>
                </a:solidFill>
                <a:latin typeface="Calibri" panose="020F0502020204030204"/>
              </a:rPr>
              <a:t>Problem Statement: </a:t>
            </a:r>
          </a:p>
          <a:p>
            <a:r>
              <a:rPr lang="en-US" sz="1400" dirty="0">
                <a:solidFill>
                  <a:prstClr val="black"/>
                </a:solidFill>
                <a:latin typeface="Calibri" panose="020F0502020204030204"/>
              </a:rPr>
              <a:t>What problem/challenge are you hoping to solve with your idea?  </a:t>
            </a:r>
          </a:p>
        </p:txBody>
      </p:sp>
      <p:sp>
        <p:nvSpPr>
          <p:cNvPr id="27" name="Pentagon 26">
            <a:extLst>
              <a:ext uri="{FF2B5EF4-FFF2-40B4-BE49-F238E27FC236}">
                <a16:creationId xmlns:a16="http://schemas.microsoft.com/office/drawing/2014/main" id="{C0D655DF-778B-3899-675E-D1B0A9A05CF8}"/>
              </a:ext>
            </a:extLst>
          </p:cNvPr>
          <p:cNvSpPr/>
          <p:nvPr/>
        </p:nvSpPr>
        <p:spPr>
          <a:xfrm>
            <a:off x="387945" y="2422301"/>
            <a:ext cx="4933355" cy="1589315"/>
          </a:xfrm>
          <a:prstGeom prst="homePlate">
            <a:avLst/>
          </a:prstGeom>
          <a:no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28" name="TextBox 27">
            <a:extLst>
              <a:ext uri="{FF2B5EF4-FFF2-40B4-BE49-F238E27FC236}">
                <a16:creationId xmlns:a16="http://schemas.microsoft.com/office/drawing/2014/main" id="{2618F8E4-C180-F8E5-3B6A-B76450EEC2F3}"/>
              </a:ext>
            </a:extLst>
          </p:cNvPr>
          <p:cNvSpPr txBox="1"/>
          <p:nvPr/>
        </p:nvSpPr>
        <p:spPr>
          <a:xfrm>
            <a:off x="450538" y="2436244"/>
            <a:ext cx="6585858" cy="800219"/>
          </a:xfrm>
          <a:prstGeom prst="rect">
            <a:avLst/>
          </a:prstGeom>
          <a:noFill/>
        </p:spPr>
        <p:txBody>
          <a:bodyPr wrap="square" rtlCol="0">
            <a:spAutoFit/>
          </a:bodyPr>
          <a:lstStyle/>
          <a:p>
            <a:r>
              <a:rPr lang="en-US" b="1" dirty="0">
                <a:solidFill>
                  <a:prstClr val="black"/>
                </a:solidFill>
                <a:latin typeface="Calibri" panose="020F0502020204030204"/>
              </a:rPr>
              <a:t>Goal:</a:t>
            </a:r>
          </a:p>
          <a:p>
            <a:r>
              <a:rPr lang="en-US" sz="1400" dirty="0">
                <a:solidFill>
                  <a:prstClr val="black"/>
                </a:solidFill>
                <a:latin typeface="Calibri" panose="020F0502020204030204"/>
              </a:rPr>
              <a:t>What is your intended impact over the project? </a:t>
            </a:r>
          </a:p>
          <a:p>
            <a:r>
              <a:rPr lang="en-US" sz="1400" dirty="0">
                <a:solidFill>
                  <a:prstClr val="black"/>
                </a:solidFill>
                <a:latin typeface="Calibri" panose="020F0502020204030204"/>
              </a:rPr>
              <a:t>(high level, aspirational)</a:t>
            </a:r>
          </a:p>
        </p:txBody>
      </p:sp>
      <p:sp>
        <p:nvSpPr>
          <p:cNvPr id="29" name="Rounded Rectangle 28">
            <a:extLst>
              <a:ext uri="{FF2B5EF4-FFF2-40B4-BE49-F238E27FC236}">
                <a16:creationId xmlns:a16="http://schemas.microsoft.com/office/drawing/2014/main" id="{06D15164-5129-78D3-7C04-1B8D8FE1355E}"/>
              </a:ext>
            </a:extLst>
          </p:cNvPr>
          <p:cNvSpPr/>
          <p:nvPr/>
        </p:nvSpPr>
        <p:spPr>
          <a:xfrm>
            <a:off x="387945" y="4120908"/>
            <a:ext cx="2438400" cy="2705132"/>
          </a:xfrm>
          <a:prstGeom prst="roundRect">
            <a:avLst/>
          </a:prstGeom>
          <a:no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0" name="TextBox 29">
            <a:extLst>
              <a:ext uri="{FF2B5EF4-FFF2-40B4-BE49-F238E27FC236}">
                <a16:creationId xmlns:a16="http://schemas.microsoft.com/office/drawing/2014/main" id="{78114F4D-6D59-E158-5786-4AE25D50B397}"/>
              </a:ext>
            </a:extLst>
          </p:cNvPr>
          <p:cNvSpPr txBox="1"/>
          <p:nvPr/>
        </p:nvSpPr>
        <p:spPr>
          <a:xfrm>
            <a:off x="333515" y="4228629"/>
            <a:ext cx="2438400" cy="800219"/>
          </a:xfrm>
          <a:prstGeom prst="rect">
            <a:avLst/>
          </a:prstGeom>
          <a:noFill/>
        </p:spPr>
        <p:txBody>
          <a:bodyPr wrap="square" rtlCol="0">
            <a:spAutoFit/>
          </a:bodyPr>
          <a:lstStyle/>
          <a:p>
            <a:pPr algn="ctr"/>
            <a:r>
              <a:rPr lang="en-US" b="1" dirty="0">
                <a:solidFill>
                  <a:prstClr val="black"/>
                </a:solidFill>
                <a:latin typeface="Calibri" panose="020F0502020204030204"/>
              </a:rPr>
              <a:t>Rationale:</a:t>
            </a:r>
          </a:p>
          <a:p>
            <a:pPr algn="ctr"/>
            <a:r>
              <a:rPr lang="en-US" sz="1400" dirty="0">
                <a:solidFill>
                  <a:prstClr val="black"/>
                </a:solidFill>
                <a:latin typeface="Calibri" panose="020F0502020204030204"/>
              </a:rPr>
              <a:t>Why is your idea likely to achieve that goal?</a:t>
            </a:r>
          </a:p>
        </p:txBody>
      </p:sp>
      <p:sp>
        <p:nvSpPr>
          <p:cNvPr id="31" name="Pentagon 30">
            <a:extLst>
              <a:ext uri="{FF2B5EF4-FFF2-40B4-BE49-F238E27FC236}">
                <a16:creationId xmlns:a16="http://schemas.microsoft.com/office/drawing/2014/main" id="{8BE1D4C3-418C-1CBA-A4B2-8C73658DDFB5}"/>
              </a:ext>
            </a:extLst>
          </p:cNvPr>
          <p:cNvSpPr/>
          <p:nvPr/>
        </p:nvSpPr>
        <p:spPr>
          <a:xfrm>
            <a:off x="5436194" y="2391461"/>
            <a:ext cx="5409605" cy="1589315"/>
          </a:xfrm>
          <a:prstGeom prst="homePlate">
            <a:avLst/>
          </a:prstGeom>
          <a:no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2" name="TextBox 31">
            <a:extLst>
              <a:ext uri="{FF2B5EF4-FFF2-40B4-BE49-F238E27FC236}">
                <a16:creationId xmlns:a16="http://schemas.microsoft.com/office/drawing/2014/main" id="{337BD6E7-80FA-B639-158C-126BE06CE220}"/>
              </a:ext>
            </a:extLst>
          </p:cNvPr>
          <p:cNvSpPr txBox="1"/>
          <p:nvPr/>
        </p:nvSpPr>
        <p:spPr>
          <a:xfrm>
            <a:off x="5436194" y="2444340"/>
            <a:ext cx="6585858" cy="800219"/>
          </a:xfrm>
          <a:prstGeom prst="rect">
            <a:avLst/>
          </a:prstGeom>
          <a:noFill/>
        </p:spPr>
        <p:txBody>
          <a:bodyPr wrap="square" rtlCol="0">
            <a:spAutoFit/>
          </a:bodyPr>
          <a:lstStyle/>
          <a:p>
            <a:r>
              <a:rPr lang="en-US" b="1" dirty="0">
                <a:solidFill>
                  <a:prstClr val="black"/>
                </a:solidFill>
                <a:latin typeface="Calibri" panose="020F0502020204030204"/>
              </a:rPr>
              <a:t>Objective(s):</a:t>
            </a:r>
          </a:p>
          <a:p>
            <a:r>
              <a:rPr lang="en-US" sz="1400" dirty="0">
                <a:solidFill>
                  <a:prstClr val="black"/>
                </a:solidFill>
                <a:latin typeface="Calibri" panose="020F0502020204030204"/>
              </a:rPr>
              <a:t>What to you intend to achieve to reach that goal?</a:t>
            </a:r>
          </a:p>
          <a:p>
            <a:r>
              <a:rPr lang="en-US" sz="1400" dirty="0">
                <a:solidFill>
                  <a:prstClr val="black"/>
                </a:solidFill>
                <a:latin typeface="Calibri" panose="020F0502020204030204"/>
              </a:rPr>
              <a:t>(more specific, measurable)</a:t>
            </a:r>
          </a:p>
        </p:txBody>
      </p:sp>
      <p:sp>
        <p:nvSpPr>
          <p:cNvPr id="33" name="Rounded Rectangle 32">
            <a:extLst>
              <a:ext uri="{FF2B5EF4-FFF2-40B4-BE49-F238E27FC236}">
                <a16:creationId xmlns:a16="http://schemas.microsoft.com/office/drawing/2014/main" id="{418B3033-AD3B-63EA-F450-CDF714AF91AF}"/>
              </a:ext>
            </a:extLst>
          </p:cNvPr>
          <p:cNvSpPr/>
          <p:nvPr/>
        </p:nvSpPr>
        <p:spPr>
          <a:xfrm>
            <a:off x="2997794" y="4152868"/>
            <a:ext cx="2438400" cy="2705132"/>
          </a:xfrm>
          <a:prstGeom prst="roundRect">
            <a:avLst/>
          </a:prstGeom>
          <a:no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4" name="TextBox 33">
            <a:extLst>
              <a:ext uri="{FF2B5EF4-FFF2-40B4-BE49-F238E27FC236}">
                <a16:creationId xmlns:a16="http://schemas.microsoft.com/office/drawing/2014/main" id="{0BDE2405-834F-3881-F3B5-E8A78BA2B9F9}"/>
              </a:ext>
            </a:extLst>
          </p:cNvPr>
          <p:cNvSpPr txBox="1"/>
          <p:nvPr/>
        </p:nvSpPr>
        <p:spPr>
          <a:xfrm>
            <a:off x="2997794" y="4152868"/>
            <a:ext cx="2438400" cy="1015663"/>
          </a:xfrm>
          <a:prstGeom prst="rect">
            <a:avLst/>
          </a:prstGeom>
          <a:noFill/>
        </p:spPr>
        <p:txBody>
          <a:bodyPr wrap="square" rtlCol="0">
            <a:spAutoFit/>
          </a:bodyPr>
          <a:lstStyle/>
          <a:p>
            <a:pPr algn="ctr"/>
            <a:r>
              <a:rPr lang="en-US" b="1" dirty="0">
                <a:solidFill>
                  <a:prstClr val="black"/>
                </a:solidFill>
                <a:latin typeface="Calibri" panose="020F0502020204030204"/>
              </a:rPr>
              <a:t>Activities:</a:t>
            </a:r>
          </a:p>
          <a:p>
            <a:pPr algn="ctr"/>
            <a:r>
              <a:rPr lang="en-US" sz="1400" dirty="0">
                <a:solidFill>
                  <a:prstClr val="black"/>
                </a:solidFill>
                <a:latin typeface="Calibri" panose="020F0502020204030204"/>
              </a:rPr>
              <a:t>What will you do in the classroom/with students? What will they experience? </a:t>
            </a:r>
          </a:p>
        </p:txBody>
      </p:sp>
      <p:sp>
        <p:nvSpPr>
          <p:cNvPr id="35" name="Rounded Rectangle 34">
            <a:extLst>
              <a:ext uri="{FF2B5EF4-FFF2-40B4-BE49-F238E27FC236}">
                <a16:creationId xmlns:a16="http://schemas.microsoft.com/office/drawing/2014/main" id="{09B87A2E-1DCD-AC1A-6B3B-74C04F5BF862}"/>
              </a:ext>
            </a:extLst>
          </p:cNvPr>
          <p:cNvSpPr/>
          <p:nvPr/>
        </p:nvSpPr>
        <p:spPr>
          <a:xfrm>
            <a:off x="8952281" y="4120908"/>
            <a:ext cx="2438400" cy="2705132"/>
          </a:xfrm>
          <a:prstGeom prst="roundRect">
            <a:avLst/>
          </a:prstGeom>
          <a:no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6" name="TextBox 35">
            <a:extLst>
              <a:ext uri="{FF2B5EF4-FFF2-40B4-BE49-F238E27FC236}">
                <a16:creationId xmlns:a16="http://schemas.microsoft.com/office/drawing/2014/main" id="{BF37FFEF-6CFF-F13A-C38F-E4186223BA83}"/>
              </a:ext>
            </a:extLst>
          </p:cNvPr>
          <p:cNvSpPr txBox="1"/>
          <p:nvPr/>
        </p:nvSpPr>
        <p:spPr>
          <a:xfrm>
            <a:off x="9006711" y="4120908"/>
            <a:ext cx="2438400" cy="1015663"/>
          </a:xfrm>
          <a:prstGeom prst="rect">
            <a:avLst/>
          </a:prstGeom>
          <a:noFill/>
        </p:spPr>
        <p:txBody>
          <a:bodyPr wrap="square" rtlCol="0">
            <a:spAutoFit/>
          </a:bodyPr>
          <a:lstStyle/>
          <a:p>
            <a:pPr algn="ctr"/>
            <a:r>
              <a:rPr lang="en-US" b="1" dirty="0">
                <a:solidFill>
                  <a:prstClr val="black"/>
                </a:solidFill>
                <a:latin typeface="Calibri" panose="020F0502020204030204"/>
              </a:rPr>
              <a:t>Results (Evaluation)</a:t>
            </a:r>
          </a:p>
          <a:p>
            <a:pPr algn="ctr"/>
            <a:r>
              <a:rPr lang="en-US" sz="1400" dirty="0">
                <a:solidFill>
                  <a:prstClr val="black"/>
                </a:solidFill>
                <a:latin typeface="Calibri" panose="020F0502020204030204"/>
              </a:rPr>
              <a:t>What will you measure and how will you know if it’s successful? </a:t>
            </a:r>
          </a:p>
        </p:txBody>
      </p:sp>
      <p:sp>
        <p:nvSpPr>
          <p:cNvPr id="37" name="Rounded Rectangle 36">
            <a:extLst>
              <a:ext uri="{FF2B5EF4-FFF2-40B4-BE49-F238E27FC236}">
                <a16:creationId xmlns:a16="http://schemas.microsoft.com/office/drawing/2014/main" id="{34B55DE0-EF4C-453A-26BD-A7DE3B78A8E4}"/>
              </a:ext>
            </a:extLst>
          </p:cNvPr>
          <p:cNvSpPr/>
          <p:nvPr/>
        </p:nvSpPr>
        <p:spPr>
          <a:xfrm>
            <a:off x="5885230" y="4136888"/>
            <a:ext cx="2438400" cy="2705132"/>
          </a:xfrm>
          <a:prstGeom prst="roundRect">
            <a:avLst/>
          </a:prstGeom>
          <a:no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8" name="TextBox 37">
            <a:extLst>
              <a:ext uri="{FF2B5EF4-FFF2-40B4-BE49-F238E27FC236}">
                <a16:creationId xmlns:a16="http://schemas.microsoft.com/office/drawing/2014/main" id="{DEDECA42-3ABB-9252-6196-C4C7DE4CB7BC}"/>
              </a:ext>
            </a:extLst>
          </p:cNvPr>
          <p:cNvSpPr txBox="1"/>
          <p:nvPr/>
        </p:nvSpPr>
        <p:spPr>
          <a:xfrm>
            <a:off x="5885230" y="4187092"/>
            <a:ext cx="2438400" cy="1231106"/>
          </a:xfrm>
          <a:prstGeom prst="rect">
            <a:avLst/>
          </a:prstGeom>
          <a:noFill/>
        </p:spPr>
        <p:txBody>
          <a:bodyPr wrap="square" rtlCol="0">
            <a:spAutoFit/>
          </a:bodyPr>
          <a:lstStyle/>
          <a:p>
            <a:pPr algn="ctr"/>
            <a:r>
              <a:rPr lang="en-US" b="1" dirty="0">
                <a:solidFill>
                  <a:prstClr val="black"/>
                </a:solidFill>
                <a:latin typeface="Calibri" panose="020F0502020204030204"/>
              </a:rPr>
              <a:t>Resources</a:t>
            </a:r>
          </a:p>
          <a:p>
            <a:pPr algn="ctr"/>
            <a:r>
              <a:rPr lang="en-US" sz="1400" dirty="0">
                <a:solidFill>
                  <a:prstClr val="black"/>
                </a:solidFill>
                <a:latin typeface="Calibri" panose="020F0502020204030204"/>
              </a:rPr>
              <a:t>What will you need to implement the activities? (time, materials, software, hardware, </a:t>
            </a:r>
            <a:r>
              <a:rPr lang="en-US" sz="1400" dirty="0" err="1">
                <a:solidFill>
                  <a:prstClr val="black"/>
                </a:solidFill>
                <a:latin typeface="Calibri" panose="020F0502020204030204"/>
              </a:rPr>
              <a:t>etc</a:t>
            </a:r>
            <a:r>
              <a:rPr lang="en-US" sz="1400" dirty="0">
                <a:solidFill>
                  <a:prstClr val="black"/>
                </a:solidFill>
                <a:latin typeface="Calibri" panose="020F0502020204030204"/>
              </a:rPr>
              <a:t>)</a:t>
            </a:r>
          </a:p>
        </p:txBody>
      </p:sp>
    </p:spTree>
    <p:extLst>
      <p:ext uri="{BB962C8B-B14F-4D97-AF65-F5344CB8AC3E}">
        <p14:creationId xmlns:p14="http://schemas.microsoft.com/office/powerpoint/2010/main" val="19917393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753A9-CA54-864C-A729-F1DAC4DE0C62}"/>
              </a:ext>
            </a:extLst>
          </p:cNvPr>
          <p:cNvSpPr>
            <a:spLocks noGrp="1"/>
          </p:cNvSpPr>
          <p:nvPr>
            <p:ph type="title"/>
          </p:nvPr>
        </p:nvSpPr>
        <p:spPr>
          <a:xfrm>
            <a:off x="575441" y="80691"/>
            <a:ext cx="9144000" cy="1263649"/>
          </a:xfrm>
        </p:spPr>
        <p:txBody>
          <a:bodyPr>
            <a:normAutofit fontScale="90000"/>
          </a:bodyPr>
          <a:lstStyle/>
          <a:p>
            <a:r>
              <a:rPr lang="en-US" dirty="0">
                <a:solidFill>
                  <a:srgbClr val="0070C0"/>
                </a:solidFill>
              </a:rPr>
              <a:t>Goals versus Objectives….an important distinction for any grant writing</a:t>
            </a:r>
            <a:br>
              <a:rPr lang="en-US" b="1" dirty="0">
                <a:solidFill>
                  <a:schemeClr val="bg1"/>
                </a:solidFill>
              </a:rPr>
            </a:br>
            <a:endParaRPr lang="en-US" dirty="0">
              <a:solidFill>
                <a:srgbClr val="0070C0"/>
              </a:solidFill>
            </a:endParaRPr>
          </a:p>
        </p:txBody>
      </p:sp>
      <p:sp>
        <p:nvSpPr>
          <p:cNvPr id="18" name="TextBox 17">
            <a:extLst>
              <a:ext uri="{FF2B5EF4-FFF2-40B4-BE49-F238E27FC236}">
                <a16:creationId xmlns:a16="http://schemas.microsoft.com/office/drawing/2014/main" id="{F5DDD5DF-B5DE-0929-BAC4-AF636E5EDCE6}"/>
              </a:ext>
            </a:extLst>
          </p:cNvPr>
          <p:cNvSpPr txBox="1"/>
          <p:nvPr/>
        </p:nvSpPr>
        <p:spPr>
          <a:xfrm>
            <a:off x="575441" y="1698536"/>
            <a:ext cx="9622659" cy="1200329"/>
          </a:xfrm>
          <a:prstGeom prst="rect">
            <a:avLst/>
          </a:prstGeom>
          <a:noFill/>
        </p:spPr>
        <p:txBody>
          <a:bodyPr wrap="square">
            <a:spAutoFit/>
          </a:bodyPr>
          <a:lstStyle/>
          <a:p>
            <a:r>
              <a:rPr lang="en-US" sz="2400" i="0" dirty="0">
                <a:solidFill>
                  <a:srgbClr val="202124"/>
                </a:solidFill>
                <a:effectLst/>
                <a:latin typeface="Roboto" panose="02000000000000000000" pitchFamily="2" charset="0"/>
              </a:rPr>
              <a:t>A goal is an achievable outcome that is generally broad and longer term while an objective is shorter term and defines measurable actions to achieve an overall goal.</a:t>
            </a:r>
            <a:endParaRPr lang="en-US" sz="2400" dirty="0"/>
          </a:p>
        </p:txBody>
      </p:sp>
      <p:sp>
        <p:nvSpPr>
          <p:cNvPr id="19" name="TextBox 18">
            <a:extLst>
              <a:ext uri="{FF2B5EF4-FFF2-40B4-BE49-F238E27FC236}">
                <a16:creationId xmlns:a16="http://schemas.microsoft.com/office/drawing/2014/main" id="{BD921623-48F3-95BA-B67F-F673B86B6BE5}"/>
              </a:ext>
            </a:extLst>
          </p:cNvPr>
          <p:cNvSpPr txBox="1"/>
          <p:nvPr/>
        </p:nvSpPr>
        <p:spPr>
          <a:xfrm>
            <a:off x="575441" y="3358971"/>
            <a:ext cx="9622659" cy="3046988"/>
          </a:xfrm>
          <a:prstGeom prst="rect">
            <a:avLst/>
          </a:prstGeom>
          <a:noFill/>
        </p:spPr>
        <p:txBody>
          <a:bodyPr wrap="square">
            <a:spAutoFit/>
          </a:bodyPr>
          <a:lstStyle/>
          <a:p>
            <a:r>
              <a:rPr lang="en-US" sz="2400" b="1" i="0" dirty="0">
                <a:solidFill>
                  <a:srgbClr val="202124"/>
                </a:solidFill>
                <a:effectLst/>
                <a:latin typeface="Roboto" panose="02000000000000000000" pitchFamily="2" charset="0"/>
              </a:rPr>
              <a:t>Example:</a:t>
            </a:r>
          </a:p>
          <a:p>
            <a:endParaRPr lang="en-US" sz="2400" b="1" dirty="0">
              <a:solidFill>
                <a:srgbClr val="202124"/>
              </a:solidFill>
              <a:latin typeface="Roboto" panose="02000000000000000000" pitchFamily="2" charset="0"/>
            </a:endParaRPr>
          </a:p>
          <a:p>
            <a:pPr fontAlgn="base"/>
            <a:r>
              <a:rPr lang="en-US" sz="2400" dirty="0">
                <a:solidFill>
                  <a:srgbClr val="2E475D"/>
                </a:solidFill>
                <a:latin typeface="inherit"/>
              </a:rPr>
              <a:t>Goal:          </a:t>
            </a:r>
            <a:r>
              <a:rPr lang="en-US" sz="2400" dirty="0">
                <a:solidFill>
                  <a:srgbClr val="2E475D"/>
                </a:solidFill>
                <a:latin typeface="Lexend Deca"/>
              </a:rPr>
              <a:t>Open a new company office in Nairobi, Kenya, in Q2 2022</a:t>
            </a:r>
          </a:p>
          <a:p>
            <a:pPr fontAlgn="base"/>
            <a:r>
              <a:rPr lang="en-US" sz="2400" dirty="0">
                <a:solidFill>
                  <a:srgbClr val="2E475D"/>
                </a:solidFill>
                <a:latin typeface="inherit"/>
              </a:rPr>
              <a:t>Objectives: </a:t>
            </a:r>
          </a:p>
          <a:p>
            <a:pPr fontAlgn="base"/>
            <a:r>
              <a:rPr lang="en-US" sz="2400" dirty="0">
                <a:solidFill>
                  <a:srgbClr val="2E475D"/>
                </a:solidFill>
                <a:latin typeface="inherit"/>
              </a:rPr>
              <a:t>	      Obtain registration and legal authority by Q4, 2021</a:t>
            </a:r>
          </a:p>
          <a:p>
            <a:pPr fontAlgn="base"/>
            <a:r>
              <a:rPr lang="en-US" sz="2400" dirty="0">
                <a:solidFill>
                  <a:srgbClr val="2E475D"/>
                </a:solidFill>
                <a:latin typeface="inherit"/>
              </a:rPr>
              <a:t>                    Hire an Office/Country Director by Q1, 2022</a:t>
            </a:r>
          </a:p>
          <a:p>
            <a:pPr fontAlgn="base"/>
            <a:r>
              <a:rPr lang="en-US" sz="2400" dirty="0">
                <a:solidFill>
                  <a:srgbClr val="2E475D"/>
                </a:solidFill>
                <a:latin typeface="inherit"/>
              </a:rPr>
              <a:t>	      Identify and secure an office lease by Q2, 2022</a:t>
            </a:r>
            <a:endParaRPr lang="en-US" sz="2400" dirty="0">
              <a:solidFill>
                <a:srgbClr val="2E475D"/>
              </a:solidFill>
              <a:latin typeface="Lexend Deca"/>
            </a:endParaRPr>
          </a:p>
          <a:p>
            <a:endParaRPr lang="en-US" sz="2400" b="1" dirty="0"/>
          </a:p>
        </p:txBody>
      </p:sp>
    </p:spTree>
    <p:extLst>
      <p:ext uri="{BB962C8B-B14F-4D97-AF65-F5344CB8AC3E}">
        <p14:creationId xmlns:p14="http://schemas.microsoft.com/office/powerpoint/2010/main" val="12352088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B37791B-B040-4694-BFDC-8DD132D86E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Pro"/>
              <a:ea typeface="+mn-ea"/>
              <a:cs typeface="+mn-cs"/>
            </a:endParaRPr>
          </a:p>
        </p:txBody>
      </p:sp>
      <p:pic>
        <p:nvPicPr>
          <p:cNvPr id="6" name="Picture 5" descr="Shape&#10;&#10;Description automatically generated with low confidence">
            <a:extLst>
              <a:ext uri="{FF2B5EF4-FFF2-40B4-BE49-F238E27FC236}">
                <a16:creationId xmlns:a16="http://schemas.microsoft.com/office/drawing/2014/main" id="{103B00AD-04B0-D742-B6C9-E0D5BD0AFD8C}"/>
              </a:ext>
            </a:extLst>
          </p:cNvPr>
          <p:cNvPicPr>
            <a:picLocks noChangeAspect="1"/>
          </p:cNvPicPr>
          <p:nvPr/>
        </p:nvPicPr>
        <p:blipFill>
          <a:blip r:embed="rId3"/>
          <a:stretch>
            <a:fillRect/>
          </a:stretch>
        </p:blipFill>
        <p:spPr>
          <a:xfrm>
            <a:off x="6624413" y="782595"/>
            <a:ext cx="4581974" cy="2727366"/>
          </a:xfrm>
          <a:prstGeom prst="rect">
            <a:avLst/>
          </a:prstGeom>
        </p:spPr>
      </p:pic>
      <p:grpSp>
        <p:nvGrpSpPr>
          <p:cNvPr id="24" name="Group 23">
            <a:extLst>
              <a:ext uri="{FF2B5EF4-FFF2-40B4-BE49-F238E27FC236}">
                <a16:creationId xmlns:a16="http://schemas.microsoft.com/office/drawing/2014/main" id="{4252769E-B9F0-4068-A645-5BBEF16E9C2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4" y="3296010"/>
            <a:ext cx="12191456" cy="2849976"/>
            <a:chOff x="476" y="-3923157"/>
            <a:chExt cx="10667524" cy="2493729"/>
          </a:xfrm>
        </p:grpSpPr>
        <p:sp>
          <p:nvSpPr>
            <p:cNvPr id="25" name="Freeform: Shape 24">
              <a:extLst>
                <a:ext uri="{FF2B5EF4-FFF2-40B4-BE49-F238E27FC236}">
                  <a16:creationId xmlns:a16="http://schemas.microsoft.com/office/drawing/2014/main" id="{1E12D6AD-7096-45BB-9C02-468B2704C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6" y="-3923156"/>
              <a:ext cx="10667524" cy="2493728"/>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Pro"/>
                <a:ea typeface="+mn-ea"/>
                <a:cs typeface="+mn-cs"/>
              </a:endParaRPr>
            </a:p>
          </p:txBody>
        </p:sp>
        <p:sp>
          <p:nvSpPr>
            <p:cNvPr id="26" name="Freeform: Shape 25">
              <a:extLst>
                <a:ext uri="{FF2B5EF4-FFF2-40B4-BE49-F238E27FC236}">
                  <a16:creationId xmlns:a16="http://schemas.microsoft.com/office/drawing/2014/main" id="{39953252-97DE-4766-B2F6-E4FDA2FDA6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6" y="-3923157"/>
              <a:ext cx="10667524" cy="2493728"/>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blipFill dpi="0" rotWithShape="1">
              <a:blip r:embed="rId4">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Pro"/>
                <a:ea typeface="+mn-ea"/>
                <a:cs typeface="+mn-cs"/>
              </a:endParaRPr>
            </a:p>
          </p:txBody>
        </p:sp>
      </p:grpSp>
      <p:sp>
        <p:nvSpPr>
          <p:cNvPr id="2" name="Title 1">
            <a:extLst>
              <a:ext uri="{FF2B5EF4-FFF2-40B4-BE49-F238E27FC236}">
                <a16:creationId xmlns:a16="http://schemas.microsoft.com/office/drawing/2014/main" id="{BCA7F2EC-7EA4-5341-B894-6237A90A1BD7}"/>
              </a:ext>
            </a:extLst>
          </p:cNvPr>
          <p:cNvSpPr>
            <a:spLocks noGrp="1"/>
          </p:cNvSpPr>
          <p:nvPr>
            <p:ph type="ctrTitle"/>
          </p:nvPr>
        </p:nvSpPr>
        <p:spPr>
          <a:xfrm>
            <a:off x="0" y="1220312"/>
            <a:ext cx="7289799" cy="3536745"/>
          </a:xfrm>
        </p:spPr>
        <p:txBody>
          <a:bodyPr>
            <a:noAutofit/>
          </a:bodyPr>
          <a:lstStyle/>
          <a:p>
            <a:r>
              <a:rPr lang="en-US" sz="4400" dirty="0"/>
              <a:t>THANK YOU!</a:t>
            </a:r>
            <a:br>
              <a:rPr lang="en-US" sz="4400" dirty="0"/>
            </a:br>
            <a:br>
              <a:rPr lang="en-US" sz="4400"/>
            </a:br>
            <a:endParaRPr lang="en-US" sz="4400" dirty="0"/>
          </a:p>
        </p:txBody>
      </p:sp>
    </p:spTree>
    <p:extLst>
      <p:ext uri="{BB962C8B-B14F-4D97-AF65-F5344CB8AC3E}">
        <p14:creationId xmlns:p14="http://schemas.microsoft.com/office/powerpoint/2010/main" val="2186084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A2A5EC8B-DB4D-DE42-BF97-175AB41D4323}"/>
              </a:ext>
            </a:extLst>
          </p:cNvPr>
          <p:cNvSpPr txBox="1"/>
          <p:nvPr/>
        </p:nvSpPr>
        <p:spPr>
          <a:xfrm>
            <a:off x="6894786" y="37280"/>
            <a:ext cx="5391807" cy="7109639"/>
          </a:xfrm>
          <a:prstGeom prst="rect">
            <a:avLst/>
          </a:prstGeom>
          <a:noFill/>
        </p:spPr>
        <p:txBody>
          <a:bodyPr wrap="square" rtlCol="0">
            <a:spAutoFit/>
          </a:bodyPr>
          <a:lstStyle/>
          <a:p>
            <a:r>
              <a:rPr lang="en-US" sz="2400" b="1" dirty="0">
                <a:solidFill>
                  <a:schemeClr val="bg1"/>
                </a:solidFill>
              </a:rPr>
              <a:t>Workshop Goals</a:t>
            </a:r>
          </a:p>
          <a:p>
            <a:endParaRPr lang="en-US" sz="2400" b="1" dirty="0">
              <a:solidFill>
                <a:schemeClr val="bg1"/>
              </a:solidFill>
            </a:endParaRPr>
          </a:p>
          <a:p>
            <a:pPr marL="285750" indent="-285750">
              <a:buFont typeface="Arial" panose="020B0604020202020204" pitchFamily="34" charset="0"/>
              <a:buChar char="•"/>
            </a:pPr>
            <a:r>
              <a:rPr lang="en-US" sz="2400" dirty="0">
                <a:solidFill>
                  <a:schemeClr val="bg1"/>
                </a:solidFill>
              </a:rPr>
              <a:t>Understand EXCEL’s Grantmaking process</a:t>
            </a:r>
          </a:p>
          <a:p>
            <a:pPr marL="285750" indent="-285750">
              <a:buFont typeface="Arial" panose="020B0604020202020204" pitchFamily="34" charset="0"/>
              <a:buChar char="•"/>
            </a:pPr>
            <a:endParaRPr lang="en-US" sz="2400" dirty="0">
              <a:solidFill>
                <a:schemeClr val="bg1"/>
              </a:solidFill>
            </a:endParaRPr>
          </a:p>
          <a:p>
            <a:pPr marL="285750" indent="-285750">
              <a:buFont typeface="Arial" panose="020B0604020202020204" pitchFamily="34" charset="0"/>
              <a:buChar char="•"/>
            </a:pPr>
            <a:r>
              <a:rPr lang="en-US" sz="2400" dirty="0">
                <a:solidFill>
                  <a:schemeClr val="bg1"/>
                </a:solidFill>
              </a:rPr>
              <a:t>Get some “quick tips” that are relevant to EXCEL and all grant proposals…how to get started</a:t>
            </a:r>
          </a:p>
          <a:p>
            <a:endParaRPr lang="en-US" sz="2400" dirty="0">
              <a:solidFill>
                <a:schemeClr val="bg1"/>
              </a:solidFill>
            </a:endParaRPr>
          </a:p>
          <a:p>
            <a:pPr marL="285750" indent="-285750">
              <a:buFont typeface="Arial" panose="020B0604020202020204" pitchFamily="34" charset="0"/>
              <a:buChar char="•"/>
            </a:pPr>
            <a:r>
              <a:rPr lang="en-US" sz="2400" dirty="0">
                <a:solidFill>
                  <a:schemeClr val="bg1"/>
                </a:solidFill>
              </a:rPr>
              <a:t>Review some grant-writing tips for EXCEL proposals</a:t>
            </a:r>
          </a:p>
          <a:p>
            <a:pPr marL="285750" indent="-285750">
              <a:buFont typeface="Arial" panose="020B0604020202020204" pitchFamily="34" charset="0"/>
              <a:buChar char="•"/>
            </a:pPr>
            <a:endParaRPr lang="en-US" sz="2400" dirty="0">
              <a:solidFill>
                <a:schemeClr val="bg1"/>
              </a:solidFill>
            </a:endParaRPr>
          </a:p>
          <a:p>
            <a:pPr marL="285750" indent="-285750">
              <a:buFont typeface="Arial" panose="020B0604020202020204" pitchFamily="34" charset="0"/>
              <a:buChar char="•"/>
            </a:pPr>
            <a:r>
              <a:rPr lang="en-US" sz="2400" dirty="0">
                <a:solidFill>
                  <a:schemeClr val="bg1"/>
                </a:solidFill>
              </a:rPr>
              <a:t>Learn how to put an “idea” into a grant writing mindset</a:t>
            </a:r>
          </a:p>
          <a:p>
            <a:pPr marL="285750" indent="-285750">
              <a:buFont typeface="Arial" panose="020B0604020202020204" pitchFamily="34" charset="0"/>
              <a:buChar char="•"/>
            </a:pPr>
            <a:endParaRPr lang="en-US" sz="2400" dirty="0">
              <a:solidFill>
                <a:schemeClr val="bg1"/>
              </a:solidFill>
            </a:endParaRPr>
          </a:p>
          <a:p>
            <a:pPr marL="285750" indent="-285750">
              <a:buFont typeface="Arial" panose="020B0604020202020204" pitchFamily="34" charset="0"/>
              <a:buChar char="•"/>
            </a:pPr>
            <a:r>
              <a:rPr lang="en-US" sz="2400" dirty="0">
                <a:solidFill>
                  <a:schemeClr val="bg1"/>
                </a:solidFill>
              </a:rPr>
              <a:t>Exchange ideas with colleagues</a:t>
            </a:r>
          </a:p>
          <a:p>
            <a:endParaRPr lang="en-US" sz="2400" dirty="0">
              <a:solidFill>
                <a:schemeClr val="bg1"/>
              </a:solidFill>
            </a:endParaRPr>
          </a:p>
          <a:p>
            <a:pPr marL="285750" indent="-285750">
              <a:buFont typeface="Arial" panose="020B0604020202020204" pitchFamily="34" charset="0"/>
              <a:buChar char="•"/>
            </a:pPr>
            <a:r>
              <a:rPr lang="en-US" sz="2400" dirty="0">
                <a:solidFill>
                  <a:schemeClr val="bg1"/>
                </a:solidFill>
              </a:rPr>
              <a:t>Walk away EXCITED not scared</a:t>
            </a:r>
          </a:p>
          <a:p>
            <a:pPr marL="285750" indent="-285750">
              <a:buFont typeface="Arial" panose="020B0604020202020204" pitchFamily="34" charset="0"/>
              <a:buChar char="•"/>
            </a:pPr>
            <a:endParaRPr lang="en-US" sz="2400" dirty="0">
              <a:solidFill>
                <a:schemeClr val="bg1"/>
              </a:solidFill>
            </a:endParaRPr>
          </a:p>
        </p:txBody>
      </p:sp>
      <p:pic>
        <p:nvPicPr>
          <p:cNvPr id="2" name="Picture 1">
            <a:extLst>
              <a:ext uri="{FF2B5EF4-FFF2-40B4-BE49-F238E27FC236}">
                <a16:creationId xmlns:a16="http://schemas.microsoft.com/office/drawing/2014/main" id="{90F3961C-5CFD-4A48-6C2E-3B53EB37EC22}"/>
              </a:ext>
            </a:extLst>
          </p:cNvPr>
          <p:cNvPicPr>
            <a:picLocks noChangeAspect="1"/>
          </p:cNvPicPr>
          <p:nvPr/>
        </p:nvPicPr>
        <p:blipFill>
          <a:blip r:embed="rId4"/>
          <a:stretch>
            <a:fillRect/>
          </a:stretch>
        </p:blipFill>
        <p:spPr>
          <a:xfrm>
            <a:off x="791249" y="1052099"/>
            <a:ext cx="5080000" cy="5080000"/>
          </a:xfrm>
          <a:prstGeom prst="rect">
            <a:avLst/>
          </a:prstGeom>
        </p:spPr>
      </p:pic>
    </p:spTree>
    <p:extLst>
      <p:ext uri="{BB962C8B-B14F-4D97-AF65-F5344CB8AC3E}">
        <p14:creationId xmlns:p14="http://schemas.microsoft.com/office/powerpoint/2010/main" val="1477771373"/>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753A9-CA54-864C-A729-F1DAC4DE0C62}"/>
              </a:ext>
            </a:extLst>
          </p:cNvPr>
          <p:cNvSpPr>
            <a:spLocks noGrp="1"/>
          </p:cNvSpPr>
          <p:nvPr>
            <p:ph type="title"/>
          </p:nvPr>
        </p:nvSpPr>
        <p:spPr>
          <a:xfrm>
            <a:off x="685800" y="45244"/>
            <a:ext cx="11506200" cy="1263649"/>
          </a:xfrm>
        </p:spPr>
        <p:txBody>
          <a:bodyPr>
            <a:normAutofit fontScale="90000"/>
          </a:bodyPr>
          <a:lstStyle/>
          <a:p>
            <a:r>
              <a:rPr lang="en-US" dirty="0">
                <a:solidFill>
                  <a:srgbClr val="0070C0"/>
                </a:solidFill>
              </a:rPr>
              <a:t>Mindset First….Mechanics Second…Writing Third</a:t>
            </a:r>
          </a:p>
        </p:txBody>
      </p:sp>
      <p:sp>
        <p:nvSpPr>
          <p:cNvPr id="3" name="Content Placeholder 2">
            <a:extLst>
              <a:ext uri="{FF2B5EF4-FFF2-40B4-BE49-F238E27FC236}">
                <a16:creationId xmlns:a16="http://schemas.microsoft.com/office/drawing/2014/main" id="{3FA37B6E-363D-194B-BCDF-46A3D3FAE6AF}"/>
              </a:ext>
            </a:extLst>
          </p:cNvPr>
          <p:cNvSpPr>
            <a:spLocks noGrp="1"/>
          </p:cNvSpPr>
          <p:nvPr>
            <p:ph idx="1"/>
          </p:nvPr>
        </p:nvSpPr>
        <p:spPr>
          <a:xfrm>
            <a:off x="179928" y="1420472"/>
            <a:ext cx="7052146" cy="4391414"/>
          </a:xfrm>
        </p:spPr>
        <p:txBody>
          <a:bodyPr>
            <a:normAutofit fontScale="92500" lnSpcReduction="20000"/>
          </a:bodyPr>
          <a:lstStyle/>
          <a:p>
            <a:r>
              <a:rPr lang="en-US" dirty="0">
                <a:solidFill>
                  <a:schemeClr val="bg1"/>
                </a:solidFill>
              </a:rPr>
              <a:t>You became a teacher for a reason! </a:t>
            </a:r>
            <a:r>
              <a:rPr lang="en-US" i="1" dirty="0">
                <a:solidFill>
                  <a:schemeClr val="bg1"/>
                </a:solidFill>
              </a:rPr>
              <a:t>let’s revisit that excitement because it will come through in writing</a:t>
            </a:r>
            <a:endParaRPr lang="en-US" dirty="0">
              <a:solidFill>
                <a:schemeClr val="bg1"/>
              </a:solidFill>
            </a:endParaRPr>
          </a:p>
          <a:p>
            <a:r>
              <a:rPr lang="en-US" dirty="0">
                <a:solidFill>
                  <a:schemeClr val="bg1"/>
                </a:solidFill>
              </a:rPr>
              <a:t>You care deeply about your students’ learning, growth, and engagement- </a:t>
            </a:r>
            <a:r>
              <a:rPr lang="en-US" i="1" dirty="0">
                <a:solidFill>
                  <a:schemeClr val="bg1"/>
                </a:solidFill>
              </a:rPr>
              <a:t>you are passionate about your idea</a:t>
            </a:r>
            <a:endParaRPr lang="en-US" dirty="0">
              <a:solidFill>
                <a:schemeClr val="bg1"/>
              </a:solidFill>
            </a:endParaRPr>
          </a:p>
          <a:p>
            <a:r>
              <a:rPr lang="en-US" dirty="0">
                <a:solidFill>
                  <a:schemeClr val="bg1"/>
                </a:solidFill>
              </a:rPr>
              <a:t>You are a “content expert”- </a:t>
            </a:r>
            <a:r>
              <a:rPr lang="en-US" i="1" dirty="0">
                <a:solidFill>
                  <a:schemeClr val="bg1"/>
                </a:solidFill>
              </a:rPr>
              <a:t>you know your students and their needs</a:t>
            </a:r>
          </a:p>
          <a:p>
            <a:r>
              <a:rPr lang="en-US" dirty="0">
                <a:solidFill>
                  <a:schemeClr val="bg1"/>
                </a:solidFill>
              </a:rPr>
              <a:t>You have an idea, or many ideas and creative approaches </a:t>
            </a:r>
            <a:r>
              <a:rPr lang="en-US" i="1" dirty="0">
                <a:solidFill>
                  <a:schemeClr val="bg1"/>
                </a:solidFill>
              </a:rPr>
              <a:t>that have nothing to do with standardized tests</a:t>
            </a:r>
          </a:p>
          <a:p>
            <a:r>
              <a:rPr lang="en-US" dirty="0">
                <a:solidFill>
                  <a:schemeClr val="bg1"/>
                </a:solidFill>
              </a:rPr>
              <a:t>You want to try something “outside the box”</a:t>
            </a:r>
          </a:p>
          <a:p>
            <a:endParaRPr lang="en-US" dirty="0">
              <a:solidFill>
                <a:schemeClr val="bg1"/>
              </a:solidFill>
            </a:endParaRPr>
          </a:p>
        </p:txBody>
      </p:sp>
      <p:pic>
        <p:nvPicPr>
          <p:cNvPr id="1028" name="Picture 4" descr="6 ways to boost your confidence as a teacher">
            <a:extLst>
              <a:ext uri="{FF2B5EF4-FFF2-40B4-BE49-F238E27FC236}">
                <a16:creationId xmlns:a16="http://schemas.microsoft.com/office/drawing/2014/main" id="{142E1A78-EDBD-6A6F-2FD6-EC504A49409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04200" y="1420472"/>
            <a:ext cx="3632200" cy="2235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0927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753A9-CA54-864C-A729-F1DAC4DE0C62}"/>
              </a:ext>
            </a:extLst>
          </p:cNvPr>
          <p:cNvSpPr>
            <a:spLocks noGrp="1"/>
          </p:cNvSpPr>
          <p:nvPr>
            <p:ph type="title"/>
          </p:nvPr>
        </p:nvSpPr>
        <p:spPr>
          <a:xfrm>
            <a:off x="575441" y="80691"/>
            <a:ext cx="9144000" cy="1263649"/>
          </a:xfrm>
        </p:spPr>
        <p:txBody>
          <a:bodyPr/>
          <a:lstStyle/>
          <a:p>
            <a:endParaRPr lang="en-US" dirty="0">
              <a:solidFill>
                <a:srgbClr val="0070C0"/>
              </a:solidFill>
            </a:endParaRPr>
          </a:p>
        </p:txBody>
      </p:sp>
      <p:sp>
        <p:nvSpPr>
          <p:cNvPr id="3" name="Content Placeholder 2">
            <a:extLst>
              <a:ext uri="{FF2B5EF4-FFF2-40B4-BE49-F238E27FC236}">
                <a16:creationId xmlns:a16="http://schemas.microsoft.com/office/drawing/2014/main" id="{3FA37B6E-363D-194B-BCDF-46A3D3FAE6AF}"/>
              </a:ext>
            </a:extLst>
          </p:cNvPr>
          <p:cNvSpPr>
            <a:spLocks noGrp="1"/>
          </p:cNvSpPr>
          <p:nvPr>
            <p:ph idx="1"/>
          </p:nvPr>
        </p:nvSpPr>
        <p:spPr>
          <a:xfrm>
            <a:off x="575441" y="1655715"/>
            <a:ext cx="10672662" cy="4391414"/>
          </a:xfrm>
        </p:spPr>
        <p:txBody>
          <a:bodyPr>
            <a:normAutofit/>
          </a:bodyPr>
          <a:lstStyle/>
          <a:p>
            <a:pPr marL="0" indent="0">
              <a:buNone/>
            </a:pPr>
            <a:r>
              <a:rPr lang="en-US" sz="3600" dirty="0">
                <a:solidFill>
                  <a:schemeClr val="bg1"/>
                </a:solidFill>
              </a:rPr>
              <a:t>If funding, state standards, and bureaucracy were not issues, what is your wildest idea for teaching something enriching, exciting, creative, for your students?  </a:t>
            </a:r>
          </a:p>
          <a:p>
            <a:pPr marL="0" indent="0">
              <a:buNone/>
            </a:pPr>
            <a:endParaRPr lang="en-US" sz="3600" dirty="0">
              <a:solidFill>
                <a:schemeClr val="bg1"/>
              </a:solidFill>
            </a:endParaRPr>
          </a:p>
          <a:p>
            <a:pPr marL="0" indent="0">
              <a:buNone/>
            </a:pPr>
            <a:endParaRPr lang="en-US" sz="3600" dirty="0">
              <a:solidFill>
                <a:schemeClr val="bg1"/>
              </a:solidFill>
            </a:endParaRPr>
          </a:p>
          <a:p>
            <a:endParaRPr lang="en-US" sz="3600" dirty="0">
              <a:solidFill>
                <a:schemeClr val="bg1"/>
              </a:solidFill>
            </a:endParaRPr>
          </a:p>
        </p:txBody>
      </p:sp>
    </p:spTree>
    <p:extLst>
      <p:ext uri="{BB962C8B-B14F-4D97-AF65-F5344CB8AC3E}">
        <p14:creationId xmlns:p14="http://schemas.microsoft.com/office/powerpoint/2010/main" val="40798460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753A9-CA54-864C-A729-F1DAC4DE0C62}"/>
              </a:ext>
            </a:extLst>
          </p:cNvPr>
          <p:cNvSpPr>
            <a:spLocks noGrp="1"/>
          </p:cNvSpPr>
          <p:nvPr>
            <p:ph type="title"/>
          </p:nvPr>
        </p:nvSpPr>
        <p:spPr>
          <a:xfrm>
            <a:off x="0" y="44424"/>
            <a:ext cx="9144000" cy="1263649"/>
          </a:xfrm>
        </p:spPr>
        <p:txBody>
          <a:bodyPr/>
          <a:lstStyle/>
          <a:p>
            <a:r>
              <a:rPr lang="en-US" dirty="0">
                <a:solidFill>
                  <a:srgbClr val="0070C0"/>
                </a:solidFill>
              </a:rPr>
              <a:t>General Grant Writing Tips</a:t>
            </a:r>
          </a:p>
        </p:txBody>
      </p:sp>
      <p:sp>
        <p:nvSpPr>
          <p:cNvPr id="3" name="Content Placeholder 2">
            <a:extLst>
              <a:ext uri="{FF2B5EF4-FFF2-40B4-BE49-F238E27FC236}">
                <a16:creationId xmlns:a16="http://schemas.microsoft.com/office/drawing/2014/main" id="{3FA37B6E-363D-194B-BCDF-46A3D3FAE6AF}"/>
              </a:ext>
            </a:extLst>
          </p:cNvPr>
          <p:cNvSpPr>
            <a:spLocks noGrp="1"/>
          </p:cNvSpPr>
          <p:nvPr>
            <p:ph idx="1"/>
          </p:nvPr>
        </p:nvSpPr>
        <p:spPr>
          <a:xfrm>
            <a:off x="291421" y="925630"/>
            <a:ext cx="10538874" cy="4391414"/>
          </a:xfrm>
        </p:spPr>
        <p:txBody>
          <a:bodyPr>
            <a:noAutofit/>
          </a:bodyPr>
          <a:lstStyle/>
          <a:p>
            <a:pPr marL="514350" indent="-514350">
              <a:buAutoNum type="arabicPeriod"/>
            </a:pPr>
            <a:r>
              <a:rPr lang="en-US" sz="1500" b="1" dirty="0">
                <a:solidFill>
                  <a:schemeClr val="bg1"/>
                </a:solidFill>
              </a:rPr>
              <a:t>Understand what funder is looking for.  </a:t>
            </a:r>
            <a:r>
              <a:rPr lang="en-US" sz="1500" i="1" dirty="0">
                <a:solidFill>
                  <a:schemeClr val="bg1"/>
                </a:solidFill>
              </a:rPr>
              <a:t>Make sure you are eligible, that you understand their funding priorities, and if your idea aligns with those</a:t>
            </a:r>
            <a:endParaRPr lang="en-US" sz="1500" b="1" dirty="0">
              <a:solidFill>
                <a:schemeClr val="bg1"/>
              </a:solidFill>
            </a:endParaRPr>
          </a:p>
          <a:p>
            <a:pPr marL="514350" indent="-514350">
              <a:buFont typeface="Arial" panose="020B0604020202020204" pitchFamily="34" charset="0"/>
              <a:buAutoNum type="arabicPeriod"/>
            </a:pPr>
            <a:r>
              <a:rPr lang="en-US" sz="1500" b="1" dirty="0">
                <a:solidFill>
                  <a:schemeClr val="bg1"/>
                </a:solidFill>
              </a:rPr>
              <a:t>DO NOT PROCRASTINATE </a:t>
            </a:r>
            <a:r>
              <a:rPr lang="en-US" sz="1500" i="1" dirty="0">
                <a:solidFill>
                  <a:schemeClr val="bg1"/>
                </a:solidFill>
              </a:rPr>
              <a:t>If you feel rushed, you are more likely to make mistakes or not have a “throughline” connecting the dots for the reviewer. </a:t>
            </a:r>
            <a:endParaRPr lang="en-US" sz="1500" b="1" dirty="0">
              <a:solidFill>
                <a:schemeClr val="bg1"/>
              </a:solidFill>
            </a:endParaRPr>
          </a:p>
          <a:p>
            <a:pPr marL="514350" indent="-514350">
              <a:buAutoNum type="arabicPeriod"/>
            </a:pPr>
            <a:r>
              <a:rPr lang="en-US" sz="1500" b="1" dirty="0">
                <a:solidFill>
                  <a:schemeClr val="bg1"/>
                </a:solidFill>
              </a:rPr>
              <a:t>Brainstorm and make notes first, then put into grant sections.  </a:t>
            </a:r>
            <a:r>
              <a:rPr lang="en-US" sz="1500" i="1" dirty="0">
                <a:solidFill>
                  <a:schemeClr val="bg1"/>
                </a:solidFill>
              </a:rPr>
              <a:t>Sitting down and trying to write immediately can be a fast ticket to writer’s block</a:t>
            </a:r>
            <a:endParaRPr lang="en-US" sz="1500" dirty="0">
              <a:solidFill>
                <a:schemeClr val="bg1"/>
              </a:solidFill>
            </a:endParaRPr>
          </a:p>
          <a:p>
            <a:pPr marL="514350" indent="-514350">
              <a:buAutoNum type="arabicPeriod"/>
            </a:pPr>
            <a:r>
              <a:rPr lang="en-US" sz="1500" b="1" dirty="0">
                <a:solidFill>
                  <a:schemeClr val="bg1"/>
                </a:solidFill>
              </a:rPr>
              <a:t>Spell out the need for the grant. </a:t>
            </a:r>
            <a:r>
              <a:rPr lang="en-US" sz="1500" i="1" dirty="0">
                <a:solidFill>
                  <a:schemeClr val="bg1"/>
                </a:solidFill>
              </a:rPr>
              <a:t>Describe the need that your project will meet in your classroom/school and how it will make a positive impact</a:t>
            </a:r>
          </a:p>
          <a:p>
            <a:pPr marL="514350" indent="-514350">
              <a:buAutoNum type="arabicPeriod"/>
            </a:pPr>
            <a:r>
              <a:rPr lang="en-US" sz="1500" b="1" dirty="0">
                <a:solidFill>
                  <a:schemeClr val="bg1"/>
                </a:solidFill>
              </a:rPr>
              <a:t>Differentiate yourself and your idea.  </a:t>
            </a:r>
            <a:r>
              <a:rPr lang="en-US" sz="1500" i="1" dirty="0">
                <a:solidFill>
                  <a:schemeClr val="bg1"/>
                </a:solidFill>
              </a:rPr>
              <a:t>Describe your expertise and idea in a way that makes it clear why it’s unique, innovative, and important</a:t>
            </a:r>
          </a:p>
          <a:p>
            <a:pPr marL="514350" indent="-514350">
              <a:buAutoNum type="arabicPeriod"/>
            </a:pPr>
            <a:r>
              <a:rPr lang="en-US" sz="1500" b="1" dirty="0">
                <a:solidFill>
                  <a:schemeClr val="bg1"/>
                </a:solidFill>
              </a:rPr>
              <a:t>Be detailed in how you will execute your project if funded. </a:t>
            </a:r>
            <a:r>
              <a:rPr lang="en-US" sz="1500" i="1" dirty="0">
                <a:solidFill>
                  <a:schemeClr val="bg1"/>
                </a:solidFill>
              </a:rPr>
              <a:t>Connect the dots for the reader about how your approach will be successful and lead to the outcome you want</a:t>
            </a:r>
          </a:p>
          <a:p>
            <a:pPr marL="514350" indent="-514350">
              <a:buAutoNum type="arabicPeriod"/>
            </a:pPr>
            <a:r>
              <a:rPr lang="en-US" sz="1500" b="1" dirty="0">
                <a:solidFill>
                  <a:schemeClr val="bg1"/>
                </a:solidFill>
              </a:rPr>
              <a:t>DO NOT PROCRASTINATE</a:t>
            </a:r>
          </a:p>
          <a:p>
            <a:pPr marL="514350" indent="-514350">
              <a:buAutoNum type="arabicPeriod"/>
            </a:pPr>
            <a:r>
              <a:rPr lang="en-US" sz="1500" b="1" dirty="0">
                <a:solidFill>
                  <a:schemeClr val="bg1"/>
                </a:solidFill>
              </a:rPr>
              <a:t>Dump the jargon and $10 words.  </a:t>
            </a:r>
            <a:r>
              <a:rPr lang="en-US" sz="1500" i="1" dirty="0">
                <a:solidFill>
                  <a:schemeClr val="bg1"/>
                </a:solidFill>
              </a:rPr>
              <a:t>You can cite best practices, emerging evidence, data without being too complicated. SIMPLE, CLEAR, CONCISE!</a:t>
            </a:r>
          </a:p>
          <a:p>
            <a:pPr marL="514350" indent="-514350">
              <a:buAutoNum type="arabicPeriod"/>
            </a:pPr>
            <a:r>
              <a:rPr lang="en-US" sz="1500" b="1" dirty="0">
                <a:solidFill>
                  <a:schemeClr val="bg1"/>
                </a:solidFill>
              </a:rPr>
              <a:t>Be a storyteller.  </a:t>
            </a:r>
            <a:r>
              <a:rPr lang="en-US" sz="1500" i="1" dirty="0">
                <a:solidFill>
                  <a:schemeClr val="bg1"/>
                </a:solidFill>
              </a:rPr>
              <a:t>Can you tug at the heartstrings? Use an actual example, appeal to the human/caring person on the other side reading your grant.</a:t>
            </a:r>
          </a:p>
          <a:p>
            <a:pPr marL="514350" indent="-514350">
              <a:buAutoNum type="arabicPeriod"/>
            </a:pPr>
            <a:r>
              <a:rPr lang="en-US" sz="1500" b="1" dirty="0">
                <a:solidFill>
                  <a:schemeClr val="bg1"/>
                </a:solidFill>
              </a:rPr>
              <a:t>DO NOT PROCRASTINATE</a:t>
            </a:r>
          </a:p>
          <a:p>
            <a:pPr marL="514350" indent="-514350">
              <a:buAutoNum type="arabicPeriod"/>
            </a:pPr>
            <a:r>
              <a:rPr lang="en-US" sz="1500" b="1" dirty="0">
                <a:solidFill>
                  <a:schemeClr val="bg1"/>
                </a:solidFill>
              </a:rPr>
              <a:t>Ask for help or a friend to review.  </a:t>
            </a:r>
            <a:r>
              <a:rPr lang="en-US" sz="1500" i="1" dirty="0">
                <a:solidFill>
                  <a:schemeClr val="bg1"/>
                </a:solidFill>
              </a:rPr>
              <a:t>Another set of eyeballs can be useful to find errors and give feedback about the clarity of your “story”</a:t>
            </a:r>
            <a:endParaRPr lang="en-US" sz="1500" b="1" dirty="0">
              <a:solidFill>
                <a:schemeClr val="bg1"/>
              </a:solidFill>
            </a:endParaRPr>
          </a:p>
          <a:p>
            <a:pPr marL="514350" indent="-514350">
              <a:buAutoNum type="arabicPeriod"/>
            </a:pPr>
            <a:endParaRPr lang="en-US" sz="1500" b="1" dirty="0">
              <a:solidFill>
                <a:schemeClr val="bg1"/>
              </a:solidFill>
            </a:endParaRPr>
          </a:p>
        </p:txBody>
      </p:sp>
    </p:spTree>
    <p:extLst>
      <p:ext uri="{BB962C8B-B14F-4D97-AF65-F5344CB8AC3E}">
        <p14:creationId xmlns:p14="http://schemas.microsoft.com/office/powerpoint/2010/main" val="320107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5E41F0F-E704-EB40-96C4-684C0D2AD6E5}"/>
              </a:ext>
            </a:extLst>
          </p:cNvPr>
          <p:cNvSpPr/>
          <p:nvPr/>
        </p:nvSpPr>
        <p:spPr>
          <a:xfrm>
            <a:off x="11989556" y="6508691"/>
            <a:ext cx="1090678" cy="515861"/>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704FA9FE-C4C2-DF47-81F5-F725E56E3852}"/>
              </a:ext>
            </a:extLst>
          </p:cNvPr>
          <p:cNvPicPr>
            <a:picLocks noChangeAspect="1"/>
          </p:cNvPicPr>
          <p:nvPr/>
        </p:nvPicPr>
        <p:blipFill>
          <a:blip r:embed="rId3"/>
          <a:stretch>
            <a:fillRect/>
          </a:stretch>
        </p:blipFill>
        <p:spPr>
          <a:xfrm>
            <a:off x="12015019" y="6431010"/>
            <a:ext cx="998481" cy="593542"/>
          </a:xfrm>
          <a:prstGeom prst="rect">
            <a:avLst/>
          </a:prstGeom>
        </p:spPr>
      </p:pic>
      <p:sp>
        <p:nvSpPr>
          <p:cNvPr id="10" name="Title 9">
            <a:extLst>
              <a:ext uri="{FF2B5EF4-FFF2-40B4-BE49-F238E27FC236}">
                <a16:creationId xmlns:a16="http://schemas.microsoft.com/office/drawing/2014/main" id="{DBB4318D-3FA1-3442-958A-E5E9AF05636E}"/>
              </a:ext>
            </a:extLst>
          </p:cNvPr>
          <p:cNvSpPr>
            <a:spLocks noGrp="1"/>
          </p:cNvSpPr>
          <p:nvPr>
            <p:ph type="title"/>
          </p:nvPr>
        </p:nvSpPr>
        <p:spPr>
          <a:xfrm>
            <a:off x="0" y="66005"/>
            <a:ext cx="9144000" cy="1263649"/>
          </a:xfrm>
        </p:spPr>
        <p:txBody>
          <a:bodyPr>
            <a:normAutofit fontScale="90000"/>
          </a:bodyPr>
          <a:lstStyle/>
          <a:p>
            <a:r>
              <a:rPr lang="en-US" dirty="0">
                <a:solidFill>
                  <a:schemeClr val="accent2">
                    <a:lumMod val="50000"/>
                  </a:schemeClr>
                </a:solidFill>
              </a:rPr>
              <a:t>Now…to EXCEL Foundation</a:t>
            </a:r>
            <a:br>
              <a:rPr lang="en-US" dirty="0">
                <a:solidFill>
                  <a:schemeClr val="accent2">
                    <a:lumMod val="50000"/>
                  </a:schemeClr>
                </a:solidFill>
              </a:rPr>
            </a:br>
            <a:r>
              <a:rPr lang="en-US" sz="3200" dirty="0">
                <a:solidFill>
                  <a:schemeClr val="accent2">
                    <a:lumMod val="50000"/>
                  </a:schemeClr>
                </a:solidFill>
              </a:rPr>
              <a:t>https://</a:t>
            </a:r>
            <a:r>
              <a:rPr lang="en-US" sz="3200" dirty="0" err="1">
                <a:solidFill>
                  <a:schemeClr val="accent2">
                    <a:lumMod val="50000"/>
                  </a:schemeClr>
                </a:solidFill>
              </a:rPr>
              <a:t>www.excelfoundation.org</a:t>
            </a:r>
            <a:r>
              <a:rPr lang="en-US" sz="3200" dirty="0">
                <a:solidFill>
                  <a:schemeClr val="accent2">
                    <a:lumMod val="50000"/>
                  </a:schemeClr>
                </a:solidFill>
              </a:rPr>
              <a:t>/apply-for-a-grant/</a:t>
            </a:r>
            <a:endParaRPr lang="en-US" dirty="0">
              <a:solidFill>
                <a:schemeClr val="accent2">
                  <a:lumMod val="50000"/>
                </a:schemeClr>
              </a:solidFill>
            </a:endParaRPr>
          </a:p>
        </p:txBody>
      </p:sp>
      <p:sp>
        <p:nvSpPr>
          <p:cNvPr id="7" name="TextBox 6">
            <a:extLst>
              <a:ext uri="{FF2B5EF4-FFF2-40B4-BE49-F238E27FC236}">
                <a16:creationId xmlns:a16="http://schemas.microsoft.com/office/drawing/2014/main" id="{5FCE6144-3109-5BB9-0EDE-695CF5A02871}"/>
              </a:ext>
            </a:extLst>
          </p:cNvPr>
          <p:cNvSpPr txBox="1"/>
          <p:nvPr/>
        </p:nvSpPr>
        <p:spPr>
          <a:xfrm>
            <a:off x="748145" y="1329654"/>
            <a:ext cx="9961418" cy="646331"/>
          </a:xfrm>
          <a:prstGeom prst="rect">
            <a:avLst/>
          </a:prstGeom>
          <a:noFill/>
        </p:spPr>
        <p:txBody>
          <a:bodyPr wrap="square">
            <a:spAutoFit/>
          </a:bodyPr>
          <a:lstStyle/>
          <a:p>
            <a:r>
              <a:rPr lang="en-US" b="1" i="0" dirty="0">
                <a:solidFill>
                  <a:srgbClr val="FF0000"/>
                </a:solidFill>
                <a:effectLst/>
                <a:latin typeface="IBM Plex Sans" panose="020F0502020204030204" pitchFamily="34" charset="0"/>
              </a:rPr>
              <a:t>THE GRANT APPLICATION DEADLINE IS </a:t>
            </a:r>
            <a:r>
              <a:rPr lang="en-US" b="1" dirty="0">
                <a:solidFill>
                  <a:srgbClr val="FF0000"/>
                </a:solidFill>
                <a:latin typeface="IBM Plex Sans" panose="020F0502020204030204" pitchFamily="34" charset="0"/>
              </a:rPr>
              <a:t>MONDAY</a:t>
            </a:r>
            <a:r>
              <a:rPr lang="en-US" b="1" i="0" dirty="0">
                <a:solidFill>
                  <a:srgbClr val="FF0000"/>
                </a:solidFill>
                <a:effectLst/>
                <a:latin typeface="IBM Plex Sans" panose="020F0502020204030204" pitchFamily="34" charset="0"/>
              </a:rPr>
              <a:t>, OCTOBER 7TH, 2024 at 8am (EXCEL strongly recommends completing and submitting ahead of this deadline).</a:t>
            </a:r>
            <a:endParaRPr lang="en-US" dirty="0">
              <a:solidFill>
                <a:srgbClr val="FF0000"/>
              </a:solidFill>
            </a:endParaRPr>
          </a:p>
        </p:txBody>
      </p:sp>
      <p:sp>
        <p:nvSpPr>
          <p:cNvPr id="8" name="TextBox 7">
            <a:extLst>
              <a:ext uri="{FF2B5EF4-FFF2-40B4-BE49-F238E27FC236}">
                <a16:creationId xmlns:a16="http://schemas.microsoft.com/office/drawing/2014/main" id="{D92533AF-0E2B-FE2C-4656-DDBC5FD76628}"/>
              </a:ext>
            </a:extLst>
          </p:cNvPr>
          <p:cNvSpPr txBox="1"/>
          <p:nvPr/>
        </p:nvSpPr>
        <p:spPr>
          <a:xfrm>
            <a:off x="872836" y="5658858"/>
            <a:ext cx="9961418" cy="646331"/>
          </a:xfrm>
          <a:prstGeom prst="rect">
            <a:avLst/>
          </a:prstGeom>
          <a:noFill/>
        </p:spPr>
        <p:txBody>
          <a:bodyPr wrap="square" rtlCol="0">
            <a:spAutoFit/>
          </a:bodyPr>
          <a:lstStyle/>
          <a:p>
            <a:r>
              <a:rPr lang="en-US" b="0" i="0" dirty="0">
                <a:solidFill>
                  <a:srgbClr val="FF0000"/>
                </a:solidFill>
                <a:effectLst/>
                <a:latin typeface="IBM Plex Sans" panose="020B0503050203000203" pitchFamily="34" charset="0"/>
              </a:rPr>
              <a:t>It is not required that a project’s goals be directly related to state standards or improved standardized test scores.</a:t>
            </a:r>
            <a:endParaRPr lang="en-US" dirty="0">
              <a:solidFill>
                <a:srgbClr val="FF0000"/>
              </a:solidFill>
            </a:endParaRPr>
          </a:p>
        </p:txBody>
      </p:sp>
      <p:sp>
        <p:nvSpPr>
          <p:cNvPr id="9" name="Oval 8">
            <a:extLst>
              <a:ext uri="{FF2B5EF4-FFF2-40B4-BE49-F238E27FC236}">
                <a16:creationId xmlns:a16="http://schemas.microsoft.com/office/drawing/2014/main" id="{8701AEC0-390C-2B9A-672C-55B42F41883B}"/>
              </a:ext>
            </a:extLst>
          </p:cNvPr>
          <p:cNvSpPr/>
          <p:nvPr/>
        </p:nvSpPr>
        <p:spPr>
          <a:xfrm>
            <a:off x="872836" y="2798618"/>
            <a:ext cx="2022764" cy="630382"/>
          </a:xfrm>
          <a:prstGeom prst="ellipse">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Creativity</a:t>
            </a:r>
          </a:p>
        </p:txBody>
      </p:sp>
      <p:sp>
        <p:nvSpPr>
          <p:cNvPr id="11" name="Oval 10">
            <a:extLst>
              <a:ext uri="{FF2B5EF4-FFF2-40B4-BE49-F238E27FC236}">
                <a16:creationId xmlns:a16="http://schemas.microsoft.com/office/drawing/2014/main" id="{D2314C3E-9B23-685F-E092-B1F915BF3324}"/>
              </a:ext>
            </a:extLst>
          </p:cNvPr>
          <p:cNvSpPr/>
          <p:nvPr/>
        </p:nvSpPr>
        <p:spPr>
          <a:xfrm>
            <a:off x="1759527" y="3631432"/>
            <a:ext cx="2978728" cy="630382"/>
          </a:xfrm>
          <a:prstGeom prst="ellipse">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Depth of Knowledge</a:t>
            </a:r>
          </a:p>
        </p:txBody>
      </p:sp>
      <p:sp>
        <p:nvSpPr>
          <p:cNvPr id="13" name="Oval 12">
            <a:extLst>
              <a:ext uri="{FF2B5EF4-FFF2-40B4-BE49-F238E27FC236}">
                <a16:creationId xmlns:a16="http://schemas.microsoft.com/office/drawing/2014/main" id="{8661B1AF-9E88-F746-CCB6-C5932BB0BE37}"/>
              </a:ext>
            </a:extLst>
          </p:cNvPr>
          <p:cNvSpPr/>
          <p:nvPr/>
        </p:nvSpPr>
        <p:spPr>
          <a:xfrm>
            <a:off x="4253345" y="2669910"/>
            <a:ext cx="2978728" cy="630382"/>
          </a:xfrm>
          <a:prstGeom prst="ellipse">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Excellence in Education</a:t>
            </a:r>
          </a:p>
        </p:txBody>
      </p:sp>
      <p:sp>
        <p:nvSpPr>
          <p:cNvPr id="15" name="Oval 14">
            <a:extLst>
              <a:ext uri="{FF2B5EF4-FFF2-40B4-BE49-F238E27FC236}">
                <a16:creationId xmlns:a16="http://schemas.microsoft.com/office/drawing/2014/main" id="{18AF4E82-6CA5-0FC3-1C66-0AEEA890AE8E}"/>
              </a:ext>
            </a:extLst>
          </p:cNvPr>
          <p:cNvSpPr/>
          <p:nvPr/>
        </p:nvSpPr>
        <p:spPr>
          <a:xfrm>
            <a:off x="4793675" y="4019360"/>
            <a:ext cx="2978728" cy="630382"/>
          </a:xfrm>
          <a:prstGeom prst="ellipse">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Increased Motivation</a:t>
            </a:r>
          </a:p>
        </p:txBody>
      </p:sp>
      <p:sp>
        <p:nvSpPr>
          <p:cNvPr id="16" name="Oval 15">
            <a:extLst>
              <a:ext uri="{FF2B5EF4-FFF2-40B4-BE49-F238E27FC236}">
                <a16:creationId xmlns:a16="http://schemas.microsoft.com/office/drawing/2014/main" id="{60E6BF6D-A86A-42E4-3878-3334710B05D2}"/>
              </a:ext>
            </a:extLst>
          </p:cNvPr>
          <p:cNvSpPr/>
          <p:nvPr/>
        </p:nvSpPr>
        <p:spPr>
          <a:xfrm>
            <a:off x="7453745" y="3113809"/>
            <a:ext cx="2978728" cy="630382"/>
          </a:xfrm>
          <a:prstGeom prst="ellipse">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Outside the Box</a:t>
            </a:r>
          </a:p>
        </p:txBody>
      </p:sp>
      <p:sp>
        <p:nvSpPr>
          <p:cNvPr id="17" name="Oval 16">
            <a:extLst>
              <a:ext uri="{FF2B5EF4-FFF2-40B4-BE49-F238E27FC236}">
                <a16:creationId xmlns:a16="http://schemas.microsoft.com/office/drawing/2014/main" id="{357B55A9-0C23-C47A-4304-C42801AE951C}"/>
              </a:ext>
            </a:extLst>
          </p:cNvPr>
          <p:cNvSpPr/>
          <p:nvPr/>
        </p:nvSpPr>
        <p:spPr>
          <a:xfrm>
            <a:off x="8257308" y="4544936"/>
            <a:ext cx="2022764" cy="630382"/>
          </a:xfrm>
          <a:prstGeom prst="ellipse">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Joy</a:t>
            </a:r>
          </a:p>
        </p:txBody>
      </p:sp>
    </p:spTree>
    <p:extLst>
      <p:ext uri="{BB962C8B-B14F-4D97-AF65-F5344CB8AC3E}">
        <p14:creationId xmlns:p14="http://schemas.microsoft.com/office/powerpoint/2010/main" val="2846156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753A9-CA54-864C-A729-F1DAC4DE0C62}"/>
              </a:ext>
            </a:extLst>
          </p:cNvPr>
          <p:cNvSpPr>
            <a:spLocks noGrp="1"/>
          </p:cNvSpPr>
          <p:nvPr>
            <p:ph type="title"/>
          </p:nvPr>
        </p:nvSpPr>
        <p:spPr>
          <a:xfrm>
            <a:off x="575441" y="80691"/>
            <a:ext cx="9144000" cy="1263649"/>
          </a:xfrm>
        </p:spPr>
        <p:txBody>
          <a:bodyPr>
            <a:normAutofit/>
          </a:bodyPr>
          <a:lstStyle/>
          <a:p>
            <a:r>
              <a:rPr lang="en-US" dirty="0">
                <a:solidFill>
                  <a:schemeClr val="accent2">
                    <a:lumMod val="50000"/>
                  </a:schemeClr>
                </a:solidFill>
              </a:rPr>
              <a:t>Writing the Grant-</a:t>
            </a:r>
            <a:br>
              <a:rPr lang="en-US" dirty="0">
                <a:solidFill>
                  <a:schemeClr val="accent2">
                    <a:lumMod val="50000"/>
                  </a:schemeClr>
                </a:solidFill>
              </a:rPr>
            </a:br>
            <a:r>
              <a:rPr lang="en-US" sz="3600" dirty="0">
                <a:solidFill>
                  <a:schemeClr val="accent2">
                    <a:lumMod val="50000"/>
                  </a:schemeClr>
                </a:solidFill>
              </a:rPr>
              <a:t>The EXCEL Foundation Application</a:t>
            </a:r>
            <a:endParaRPr lang="en-US" dirty="0">
              <a:solidFill>
                <a:schemeClr val="accent2">
                  <a:lumMod val="50000"/>
                </a:schemeClr>
              </a:solidFill>
            </a:endParaRPr>
          </a:p>
        </p:txBody>
      </p:sp>
      <p:sp>
        <p:nvSpPr>
          <p:cNvPr id="3" name="Content Placeholder 2">
            <a:extLst>
              <a:ext uri="{FF2B5EF4-FFF2-40B4-BE49-F238E27FC236}">
                <a16:creationId xmlns:a16="http://schemas.microsoft.com/office/drawing/2014/main" id="{3FA37B6E-363D-194B-BCDF-46A3D3FAE6AF}"/>
              </a:ext>
            </a:extLst>
          </p:cNvPr>
          <p:cNvSpPr>
            <a:spLocks noGrp="1"/>
          </p:cNvSpPr>
          <p:nvPr>
            <p:ph idx="1"/>
          </p:nvPr>
        </p:nvSpPr>
        <p:spPr>
          <a:xfrm>
            <a:off x="575441" y="1012016"/>
            <a:ext cx="10752960" cy="6011083"/>
          </a:xfrm>
          <a:noFill/>
        </p:spPr>
        <p:txBody>
          <a:bodyPr>
            <a:noAutofit/>
          </a:bodyPr>
          <a:lstStyle/>
          <a:p>
            <a:pPr marL="0" indent="0">
              <a:buNone/>
            </a:pPr>
            <a:endParaRPr lang="en-US" sz="1800" b="1" dirty="0">
              <a:solidFill>
                <a:schemeClr val="bg1"/>
              </a:solidFill>
            </a:endParaRPr>
          </a:p>
          <a:p>
            <a:pPr marL="0" indent="0">
              <a:buNone/>
            </a:pPr>
            <a:r>
              <a:rPr lang="en-US" sz="2400" b="1" dirty="0">
                <a:solidFill>
                  <a:schemeClr val="bg1"/>
                </a:solidFill>
              </a:rPr>
              <a:t>STEP </a:t>
            </a:r>
            <a:r>
              <a:rPr lang="en-US" sz="2400" dirty="0">
                <a:solidFill>
                  <a:schemeClr val="bg1"/>
                </a:solidFill>
              </a:rPr>
              <a:t> </a:t>
            </a:r>
            <a:r>
              <a:rPr lang="en-US" sz="2400" b="1" dirty="0">
                <a:solidFill>
                  <a:schemeClr val="bg1"/>
                </a:solidFill>
              </a:rPr>
              <a:t>1</a:t>
            </a:r>
            <a:r>
              <a:rPr lang="en-US" sz="2400" dirty="0">
                <a:solidFill>
                  <a:schemeClr val="bg1"/>
                </a:solidFill>
              </a:rPr>
              <a:t>: Learn about the funder, what are they looking for?</a:t>
            </a:r>
            <a:endParaRPr lang="en-US" sz="1200" u="sng" dirty="0">
              <a:solidFill>
                <a:srgbClr val="FF0000"/>
              </a:solidFill>
            </a:endParaRPr>
          </a:p>
          <a:p>
            <a:pPr marL="0" indent="0">
              <a:buNone/>
            </a:pPr>
            <a:r>
              <a:rPr lang="en-US" sz="1500" b="1" u="sng" dirty="0">
                <a:solidFill>
                  <a:schemeClr val="accent2">
                    <a:lumMod val="50000"/>
                  </a:schemeClr>
                </a:solidFill>
              </a:rPr>
              <a:t>ELIGIBILITY</a:t>
            </a:r>
          </a:p>
          <a:p>
            <a:pPr marL="0" indent="0">
              <a:buNone/>
            </a:pPr>
            <a:r>
              <a:rPr lang="en-US" sz="1500" dirty="0">
                <a:solidFill>
                  <a:schemeClr val="accent2">
                    <a:lumMod val="50000"/>
                  </a:schemeClr>
                </a:solidFill>
              </a:rPr>
              <a:t>Grants may be written </a:t>
            </a:r>
            <a:r>
              <a:rPr lang="en-US" sz="1500" b="1" dirty="0">
                <a:solidFill>
                  <a:schemeClr val="accent2">
                    <a:lumMod val="50000"/>
                  </a:schemeClr>
                </a:solidFill>
              </a:rPr>
              <a:t>only by teachers or counselors</a:t>
            </a:r>
            <a:r>
              <a:rPr lang="en-US" sz="1500" dirty="0">
                <a:solidFill>
                  <a:schemeClr val="accent2">
                    <a:lumMod val="50000"/>
                  </a:schemeClr>
                </a:solidFill>
              </a:rPr>
              <a:t> employed by the Coeur d’Alene School District 271. Grants </a:t>
            </a:r>
            <a:r>
              <a:rPr lang="en-US" sz="1500" b="1" dirty="0">
                <a:solidFill>
                  <a:schemeClr val="accent2">
                    <a:lumMod val="50000"/>
                  </a:schemeClr>
                </a:solidFill>
              </a:rPr>
              <a:t>must be implemented directly with students.</a:t>
            </a:r>
          </a:p>
          <a:p>
            <a:pPr marL="0" indent="0">
              <a:buNone/>
            </a:pPr>
            <a:r>
              <a:rPr lang="en-US" sz="1500" dirty="0">
                <a:solidFill>
                  <a:schemeClr val="accent2">
                    <a:lumMod val="50000"/>
                  </a:schemeClr>
                </a:solidFill>
              </a:rPr>
              <a:t>You can submit more than one grant, and can submit as a team</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400" b="1" i="0" u="none" strike="noStrike" kern="1200" cap="none" spc="0" normalizeH="0" baseline="0" noProof="0" dirty="0">
                <a:ln>
                  <a:noFill/>
                </a:ln>
                <a:solidFill>
                  <a:prstClr val="black"/>
                </a:solidFill>
                <a:effectLst/>
                <a:uLnTx/>
                <a:uFillTx/>
                <a:latin typeface="Verdana Pro"/>
                <a:ea typeface="+mn-ea"/>
                <a:cs typeface="+mn-cs"/>
              </a:rPr>
              <a:t>STEP 2: </a:t>
            </a:r>
            <a:r>
              <a:rPr kumimoji="0" lang="en-US" sz="2400" b="0" i="0" u="none" strike="noStrike" kern="1200" cap="none" spc="0" normalizeH="0" baseline="0" noProof="0" dirty="0">
                <a:ln>
                  <a:noFill/>
                </a:ln>
                <a:solidFill>
                  <a:prstClr val="black"/>
                </a:solidFill>
                <a:effectLst/>
                <a:uLnTx/>
                <a:uFillTx/>
                <a:latin typeface="Verdana Pro"/>
                <a:ea typeface="+mn-ea"/>
                <a:cs typeface="+mn-cs"/>
              </a:rPr>
              <a:t>Read the Instructions</a:t>
            </a:r>
            <a:endParaRPr kumimoji="0" lang="en-US" sz="700" b="0" i="0" u="sng" strike="noStrike" kern="1200" cap="none" spc="0" normalizeH="0" baseline="0" noProof="0" dirty="0">
              <a:ln>
                <a:noFill/>
              </a:ln>
              <a:solidFill>
                <a:srgbClr val="FF0000"/>
              </a:solidFill>
              <a:effectLst/>
              <a:uLnTx/>
              <a:uFillTx/>
              <a:latin typeface="Verdana Pro"/>
              <a:ea typeface="+mn-ea"/>
              <a:cs typeface="+mn-cs"/>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n-US" sz="1500" b="0" i="0" u="none" strike="noStrike" kern="1200" cap="none" spc="0" normalizeH="0" baseline="0" noProof="0" dirty="0">
              <a:ln>
                <a:noFill/>
              </a:ln>
              <a:solidFill>
                <a:srgbClr val="699EFA">
                  <a:lumMod val="50000"/>
                </a:srgbClr>
              </a:solidFill>
              <a:effectLst/>
              <a:uLnTx/>
              <a:uFillTx/>
              <a:latin typeface="Verdana Pro"/>
              <a:ea typeface="+mn-ea"/>
              <a:cs typeface="+mn-cs"/>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699EFA">
                    <a:lumMod val="50000"/>
                  </a:srgbClr>
                </a:solidFill>
                <a:effectLst/>
                <a:uLnTx/>
                <a:uFillTx/>
                <a:latin typeface="Verdana Pro"/>
                <a:ea typeface="+mn-ea"/>
                <a:cs typeface="+mn-cs"/>
              </a:rPr>
              <a:t>Submit one (1) fully completed hard copy of your grant application to the Coeur d’Alene District office.  We encourage you to submit prior to </a:t>
            </a:r>
            <a:r>
              <a:rPr lang="en-US" sz="1500" dirty="0">
                <a:solidFill>
                  <a:srgbClr val="699EFA">
                    <a:lumMod val="50000"/>
                  </a:srgbClr>
                </a:solidFill>
                <a:latin typeface="Verdana Pro"/>
              </a:rPr>
              <a:t>the deadline.</a:t>
            </a:r>
            <a:endParaRPr kumimoji="0" lang="en-US" sz="1500" b="0" i="0" u="none" strike="noStrike" kern="1200" cap="none" spc="0" normalizeH="0" baseline="0" noProof="0" dirty="0">
              <a:ln>
                <a:noFill/>
              </a:ln>
              <a:solidFill>
                <a:srgbClr val="699EFA">
                  <a:lumMod val="50000"/>
                </a:srgbClr>
              </a:solidFill>
              <a:effectLst/>
              <a:uLnTx/>
              <a:uFillTx/>
              <a:latin typeface="Verdana Pro"/>
              <a:ea typeface="+mn-ea"/>
              <a:cs typeface="+mn-cs"/>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699EFA">
                    <a:lumMod val="50000"/>
                  </a:srgbClr>
                </a:solidFill>
                <a:effectLst/>
                <a:uLnTx/>
                <a:uFillTx/>
                <a:latin typeface="Verdana Pro"/>
                <a:ea typeface="+mn-ea"/>
                <a:cs typeface="+mn-cs"/>
              </a:rPr>
              <a:t>Email a completed copy of your grant application to </a:t>
            </a:r>
            <a:r>
              <a:rPr kumimoji="0" lang="en-US" sz="1500" b="0" i="0" u="none" strike="noStrike" kern="1200" cap="none" spc="0" normalizeH="0" baseline="0" noProof="0" dirty="0" err="1">
                <a:ln>
                  <a:noFill/>
                </a:ln>
                <a:solidFill>
                  <a:srgbClr val="699EFA">
                    <a:lumMod val="50000"/>
                  </a:srgbClr>
                </a:solidFill>
                <a:effectLst/>
                <a:uLnTx/>
                <a:uFillTx/>
                <a:latin typeface="Verdana Pro"/>
                <a:ea typeface="+mn-ea"/>
                <a:cs typeface="+mn-cs"/>
              </a:rPr>
              <a:t>excel@cdaschools.org</a:t>
            </a:r>
            <a:r>
              <a:rPr kumimoji="0" lang="en-US" sz="1500" b="0" i="0" u="none" strike="noStrike" kern="1200" cap="none" spc="0" normalizeH="0" baseline="0" noProof="0" dirty="0">
                <a:ln>
                  <a:noFill/>
                </a:ln>
                <a:solidFill>
                  <a:srgbClr val="699EFA">
                    <a:lumMod val="50000"/>
                  </a:srgbClr>
                </a:solidFill>
                <a:effectLst/>
                <a:uLnTx/>
                <a:uFillTx/>
                <a:latin typeface="Verdana Pro"/>
                <a:ea typeface="+mn-ea"/>
                <a:cs typeface="+mn-cs"/>
              </a:rPr>
              <a:t>  We encourage you to email a copy prior to </a:t>
            </a:r>
            <a:r>
              <a:rPr lang="en-US" sz="1500" dirty="0">
                <a:solidFill>
                  <a:srgbClr val="699EFA">
                    <a:lumMod val="50000"/>
                  </a:srgbClr>
                </a:solidFill>
                <a:latin typeface="Verdana Pro"/>
              </a:rPr>
              <a:t>the due date</a:t>
            </a:r>
            <a:r>
              <a:rPr kumimoji="0" lang="en-US" sz="1500" b="0" i="0" u="none" strike="noStrike" kern="1200" cap="none" spc="0" normalizeH="0" baseline="0" noProof="0" dirty="0">
                <a:ln>
                  <a:noFill/>
                </a:ln>
                <a:solidFill>
                  <a:srgbClr val="699EFA">
                    <a:lumMod val="50000"/>
                  </a:srgbClr>
                </a:solidFill>
                <a:effectLst/>
                <a:uLnTx/>
                <a:uFillTx/>
                <a:latin typeface="Verdana Pro"/>
                <a:ea typeface="+mn-ea"/>
                <a:cs typeface="+mn-cs"/>
              </a:rPr>
              <a:t>.  You will receive a reply email acknowledging receipt with your assigned grant number.</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500" b="0" i="0" u="none" strike="noStrike" kern="1200" cap="none" spc="0" normalizeH="0" baseline="0" noProof="0" dirty="0">
                <a:ln>
                  <a:noFill/>
                </a:ln>
                <a:solidFill>
                  <a:srgbClr val="699EFA">
                    <a:lumMod val="50000"/>
                  </a:srgbClr>
                </a:solidFill>
                <a:effectLst/>
                <a:uLnTx/>
                <a:uFillTx/>
                <a:latin typeface="Verdana Pro"/>
                <a:ea typeface="+mn-ea"/>
                <a:cs typeface="+mn-cs"/>
              </a:rPr>
              <a:t>   </a:t>
            </a:r>
            <a:r>
              <a:rPr kumimoji="0" lang="en-US" sz="1500" b="1" i="0" u="none" strike="noStrike" kern="1200" cap="none" spc="0" normalizeH="0" baseline="0" noProof="0" dirty="0">
                <a:ln>
                  <a:noFill/>
                </a:ln>
                <a:solidFill>
                  <a:srgbClr val="699EFA">
                    <a:lumMod val="50000"/>
                  </a:srgbClr>
                </a:solidFill>
                <a:effectLst/>
                <a:uLnTx/>
                <a:uFillTx/>
                <a:latin typeface="Verdana Pro"/>
                <a:ea typeface="+mn-ea"/>
                <a:cs typeface="+mn-cs"/>
              </a:rPr>
              <a:t>Preferred Font </a:t>
            </a:r>
            <a:r>
              <a:rPr kumimoji="0" lang="en-US" sz="1500" b="0" i="0" u="none" strike="noStrike" kern="1200" cap="none" spc="0" normalizeH="0" baseline="0" noProof="0" dirty="0">
                <a:ln>
                  <a:noFill/>
                </a:ln>
                <a:solidFill>
                  <a:srgbClr val="699EFA">
                    <a:lumMod val="50000"/>
                  </a:srgbClr>
                </a:solidFill>
                <a:effectLst/>
                <a:uLnTx/>
                <a:uFillTx/>
                <a:latin typeface="Verdana Pro"/>
                <a:ea typeface="+mn-ea"/>
                <a:cs typeface="+mn-cs"/>
              </a:rPr>
              <a:t>(12 pt Times New Roman)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500" b="1" i="0" u="none" strike="noStrike" kern="1200" cap="none" spc="0" normalizeH="0" baseline="0" noProof="0" dirty="0">
                <a:ln>
                  <a:noFill/>
                </a:ln>
                <a:solidFill>
                  <a:srgbClr val="699EFA">
                    <a:lumMod val="50000"/>
                  </a:srgbClr>
                </a:solidFill>
                <a:effectLst/>
                <a:uLnTx/>
                <a:uFillTx/>
                <a:latin typeface="Verdana Pro"/>
                <a:ea typeface="+mn-ea"/>
                <a:cs typeface="+mn-cs"/>
              </a:rPr>
              <a:t>   Disqualification/ineligibility </a:t>
            </a:r>
            <a:r>
              <a:rPr kumimoji="0" lang="en-US" sz="1500" b="0" i="0" u="none" strike="noStrike" kern="1200" cap="none" spc="0" normalizeH="0" baseline="0" noProof="0" dirty="0">
                <a:ln>
                  <a:noFill/>
                </a:ln>
                <a:solidFill>
                  <a:srgbClr val="699EFA">
                    <a:lumMod val="50000"/>
                  </a:srgbClr>
                </a:solidFill>
                <a:effectLst/>
                <a:uLnTx/>
                <a:uFillTx/>
                <a:latin typeface="Verdana Pro"/>
                <a:ea typeface="+mn-ea"/>
                <a:cs typeface="+mn-cs"/>
              </a:rPr>
              <a:t>(</a:t>
            </a:r>
            <a:r>
              <a:rPr kumimoji="0" lang="en-US" sz="1500" b="0" i="0" u="none" strike="noStrike" kern="1200" cap="none" spc="0" normalizeH="0" baseline="0" noProof="0" dirty="0">
                <a:ln>
                  <a:noFill/>
                </a:ln>
                <a:solidFill>
                  <a:srgbClr val="FF0000"/>
                </a:solidFill>
                <a:effectLst/>
                <a:uLnTx/>
                <a:uFillTx/>
                <a:latin typeface="Verdana Pro"/>
                <a:ea typeface="+mn-ea"/>
                <a:cs typeface="+mn-cs"/>
              </a:rPr>
              <a:t>no reference to any individual teacher, school!!!</a:t>
            </a:r>
            <a:r>
              <a:rPr kumimoji="0" lang="en-US" sz="1500" b="0" i="0" u="none" strike="noStrike" kern="1200" cap="none" spc="0" normalizeH="0" baseline="0" noProof="0" dirty="0">
                <a:ln>
                  <a:noFill/>
                </a:ln>
                <a:solidFill>
                  <a:srgbClr val="699EFA">
                    <a:lumMod val="50000"/>
                  </a:srgbClr>
                </a:solidFill>
                <a:effectLst/>
                <a:uLnTx/>
                <a:uFillTx/>
                <a:latin typeface="Verdana Pro"/>
                <a:ea typeface="+mn-ea"/>
                <a:cs typeface="+mn-cs"/>
              </a:rPr>
              <a:t>)</a:t>
            </a:r>
          </a:p>
          <a:p>
            <a:pPr marL="16510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500" b="1" i="0" u="none" strike="noStrike" kern="1200" cap="none" spc="0" normalizeH="0" baseline="0" noProof="0" dirty="0">
                <a:ln>
                  <a:noFill/>
                </a:ln>
                <a:solidFill>
                  <a:srgbClr val="FF0000"/>
                </a:solidFill>
                <a:effectLst/>
                <a:uLnTx/>
                <a:uFillTx/>
                <a:latin typeface="Verdana Pro"/>
                <a:ea typeface="+mn-ea"/>
                <a:cs typeface="+mn-cs"/>
              </a:rPr>
              <a:t>EXCEL will not fund </a:t>
            </a:r>
            <a:r>
              <a:rPr kumimoji="0" lang="en-US" sz="1500" b="0" i="0" u="none" strike="noStrike" kern="1200" cap="none" spc="0" normalizeH="0" baseline="0" noProof="0" dirty="0">
                <a:ln>
                  <a:noFill/>
                </a:ln>
                <a:solidFill>
                  <a:srgbClr val="699EFA">
                    <a:lumMod val="50000"/>
                  </a:srgbClr>
                </a:solidFill>
                <a:effectLst/>
                <a:uLnTx/>
                <a:uFillTx/>
                <a:latin typeface="Verdana Pro"/>
                <a:ea typeface="+mn-ea"/>
                <a:cs typeface="+mn-cs"/>
              </a:rPr>
              <a:t>food, in-service training for staff, furniture, or wages/salaries of employees of the Coeur d’Alene School District. however, EXCEL may consider funding outside consultants or experts only if they are an integral, vital component of the overall objectives of the project</a:t>
            </a:r>
            <a:r>
              <a:rPr kumimoji="0" lang="en-US" sz="1500" b="1" i="0" u="none" strike="noStrike" kern="1200" cap="none" spc="0" normalizeH="0" baseline="0" noProof="0" dirty="0">
                <a:ln>
                  <a:noFill/>
                </a:ln>
                <a:solidFill>
                  <a:srgbClr val="699EFA">
                    <a:lumMod val="50000"/>
                  </a:srgbClr>
                </a:solidFill>
                <a:effectLst/>
                <a:uLnTx/>
                <a:uFillTx/>
                <a:latin typeface="Verdana Pro"/>
                <a:ea typeface="+mn-ea"/>
                <a:cs typeface="+mn-cs"/>
              </a:rPr>
              <a:t>.  </a:t>
            </a:r>
          </a:p>
          <a:p>
            <a:pPr marL="692150" marR="0" lvl="0" indent="-69215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500" dirty="0">
                <a:solidFill>
                  <a:srgbClr val="699EFA">
                    <a:lumMod val="50000"/>
                  </a:srgbClr>
                </a:solidFill>
                <a:latin typeface="Verdana Pro"/>
              </a:rPr>
              <a:t>  </a:t>
            </a:r>
            <a:r>
              <a:rPr kumimoji="0" lang="en-US" sz="1500" b="1" i="0" u="none" strike="noStrike" kern="1200" cap="none" spc="0" normalizeH="0" baseline="0" noProof="0" dirty="0">
                <a:ln>
                  <a:noFill/>
                </a:ln>
                <a:solidFill>
                  <a:srgbClr val="699EFA">
                    <a:lumMod val="50000"/>
                  </a:srgbClr>
                </a:solidFill>
                <a:effectLst/>
                <a:uLnTx/>
                <a:uFillTx/>
                <a:latin typeface="Verdana Pro"/>
                <a:ea typeface="+mn-ea"/>
                <a:cs typeface="+mn-cs"/>
              </a:rPr>
              <a:t>Grant maximum </a:t>
            </a:r>
            <a:r>
              <a:rPr kumimoji="0" lang="en-US" sz="1500" b="0" i="0" u="none" strike="noStrike" kern="1200" cap="none" spc="0" normalizeH="0" baseline="0" noProof="0" dirty="0">
                <a:ln>
                  <a:noFill/>
                </a:ln>
                <a:solidFill>
                  <a:srgbClr val="699EFA">
                    <a:lumMod val="50000"/>
                  </a:srgbClr>
                </a:solidFill>
                <a:effectLst/>
                <a:uLnTx/>
                <a:uFillTx/>
                <a:latin typeface="Verdana Pro"/>
                <a:ea typeface="+mn-ea"/>
                <a:cs typeface="+mn-cs"/>
              </a:rPr>
              <a:t>($7500)</a:t>
            </a:r>
          </a:p>
          <a:p>
            <a:pPr marL="0" indent="0">
              <a:buNone/>
            </a:pPr>
            <a:endParaRPr lang="en-US" sz="1800" dirty="0">
              <a:solidFill>
                <a:schemeClr val="accent2">
                  <a:lumMod val="50000"/>
                </a:schemeClr>
              </a:solidFill>
            </a:endParaRPr>
          </a:p>
          <a:p>
            <a:pPr marL="0" indent="0">
              <a:buNone/>
            </a:pPr>
            <a:endParaRPr lang="en-US" sz="1800" u="sng" dirty="0">
              <a:solidFill>
                <a:srgbClr val="FF0000"/>
              </a:solidFill>
            </a:endParaRPr>
          </a:p>
          <a:p>
            <a:pPr marL="0" indent="0">
              <a:buNone/>
            </a:pPr>
            <a:endParaRPr lang="en-US" sz="1800" b="1" dirty="0">
              <a:solidFill>
                <a:schemeClr val="bg1"/>
              </a:solidFill>
            </a:endParaRPr>
          </a:p>
        </p:txBody>
      </p:sp>
    </p:spTree>
    <p:extLst>
      <p:ext uri="{BB962C8B-B14F-4D97-AF65-F5344CB8AC3E}">
        <p14:creationId xmlns:p14="http://schemas.microsoft.com/office/powerpoint/2010/main" val="475933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A37B6E-363D-194B-BCDF-46A3D3FAE6AF}"/>
              </a:ext>
            </a:extLst>
          </p:cNvPr>
          <p:cNvSpPr>
            <a:spLocks noGrp="1"/>
          </p:cNvSpPr>
          <p:nvPr>
            <p:ph idx="1"/>
          </p:nvPr>
        </p:nvSpPr>
        <p:spPr>
          <a:xfrm>
            <a:off x="228601" y="1077686"/>
            <a:ext cx="10712010" cy="5962458"/>
          </a:xfrm>
          <a:noFill/>
        </p:spPr>
        <p:txBody>
          <a:bodyPr>
            <a:normAutofit/>
          </a:bodyPr>
          <a:lstStyle/>
          <a:p>
            <a:pPr marL="0" indent="0">
              <a:buNone/>
            </a:pPr>
            <a:endParaRPr lang="en-US" dirty="0">
              <a:solidFill>
                <a:schemeClr val="bg1"/>
              </a:solidFill>
            </a:endParaRPr>
          </a:p>
          <a:p>
            <a:pPr marL="0" indent="0">
              <a:buNone/>
            </a:pPr>
            <a:r>
              <a:rPr lang="en-US" sz="2400" b="1" dirty="0">
                <a:solidFill>
                  <a:schemeClr val="bg1"/>
                </a:solidFill>
              </a:rPr>
              <a:t>STEP 3: </a:t>
            </a:r>
            <a:r>
              <a:rPr lang="en-US" sz="2400" dirty="0">
                <a:solidFill>
                  <a:schemeClr val="bg1"/>
                </a:solidFill>
              </a:rPr>
              <a:t>Read the</a:t>
            </a:r>
            <a:r>
              <a:rPr lang="en-US" sz="2400" dirty="0">
                <a:solidFill>
                  <a:schemeClr val="accent5"/>
                </a:solidFill>
              </a:rPr>
              <a:t> </a:t>
            </a:r>
            <a:r>
              <a:rPr lang="en-US" sz="2400" dirty="0">
                <a:solidFill>
                  <a:schemeClr val="accent5"/>
                </a:solidFill>
                <a:hlinkClick r:id="rId3">
                  <a:extLst>
                    <a:ext uri="{A12FA001-AC4F-418D-AE19-62706E023703}">
                      <ahyp:hlinkClr xmlns:ahyp="http://schemas.microsoft.com/office/drawing/2018/hyperlinkcolor" val="tx"/>
                    </a:ext>
                  </a:extLst>
                </a:hlinkClick>
              </a:rPr>
              <a:t>Scoring Rubric</a:t>
            </a:r>
            <a:r>
              <a:rPr lang="en-US" sz="2400" dirty="0">
                <a:solidFill>
                  <a:schemeClr val="accent5"/>
                </a:solidFill>
              </a:rPr>
              <a:t>…</a:t>
            </a:r>
            <a:r>
              <a:rPr lang="en-US" sz="2400" dirty="0">
                <a:solidFill>
                  <a:schemeClr val="bg1"/>
                </a:solidFill>
              </a:rPr>
              <a:t>Use it as a “tool” while you are writing the application</a:t>
            </a:r>
          </a:p>
          <a:p>
            <a:pPr marL="0" indent="0">
              <a:buNone/>
            </a:pPr>
            <a:r>
              <a:rPr lang="en-US" dirty="0">
                <a:solidFill>
                  <a:schemeClr val="bg1"/>
                </a:solidFill>
              </a:rPr>
              <a:t>   	</a:t>
            </a:r>
          </a:p>
          <a:p>
            <a:pPr marL="0" indent="0">
              <a:buNone/>
            </a:pPr>
            <a:r>
              <a:rPr lang="en-US" sz="2600" b="1" dirty="0">
                <a:solidFill>
                  <a:schemeClr val="bg1"/>
                </a:solidFill>
              </a:rPr>
              <a:t>   </a:t>
            </a:r>
            <a:r>
              <a:rPr lang="en-US" sz="2600" dirty="0">
                <a:solidFill>
                  <a:schemeClr val="accent2">
                    <a:lumMod val="50000"/>
                  </a:schemeClr>
                </a:solidFill>
              </a:rPr>
              <a:t>Vision				 = 25 total possible points</a:t>
            </a:r>
          </a:p>
          <a:p>
            <a:pPr marL="0" indent="0">
              <a:buNone/>
            </a:pPr>
            <a:r>
              <a:rPr lang="en-US" sz="2600" dirty="0">
                <a:solidFill>
                  <a:schemeClr val="accent2">
                    <a:lumMod val="50000"/>
                  </a:schemeClr>
                </a:solidFill>
              </a:rPr>
              <a:t>   Goals and Objectives 	 = 35 total possible points</a:t>
            </a:r>
          </a:p>
          <a:p>
            <a:pPr marL="0" indent="0">
              <a:buNone/>
            </a:pPr>
            <a:r>
              <a:rPr lang="en-US" sz="2600" dirty="0">
                <a:solidFill>
                  <a:schemeClr val="accent2">
                    <a:lumMod val="50000"/>
                  </a:schemeClr>
                </a:solidFill>
              </a:rPr>
              <a:t>   Timeline of Project           = 25 total possible points</a:t>
            </a:r>
          </a:p>
          <a:p>
            <a:pPr marL="0" indent="0">
              <a:buNone/>
            </a:pPr>
            <a:r>
              <a:rPr lang="en-US" sz="2600" dirty="0">
                <a:solidFill>
                  <a:schemeClr val="accent2">
                    <a:lumMod val="50000"/>
                  </a:schemeClr>
                </a:solidFill>
              </a:rPr>
              <a:t>   Evaluation Plan                = 15 total possible points</a:t>
            </a:r>
          </a:p>
          <a:p>
            <a:pPr marL="0" indent="0">
              <a:buNone/>
            </a:pPr>
            <a:r>
              <a:rPr lang="en-US" sz="2600" dirty="0">
                <a:solidFill>
                  <a:schemeClr val="accent2">
                    <a:lumMod val="50000"/>
                  </a:schemeClr>
                </a:solidFill>
              </a:rPr>
              <a:t>   Budget 			         = 15 total possible points</a:t>
            </a:r>
          </a:p>
          <a:p>
            <a:pPr marL="0" indent="0">
              <a:buNone/>
            </a:pPr>
            <a:endParaRPr lang="en-US" sz="1800" dirty="0">
              <a:solidFill>
                <a:schemeClr val="accent2">
                  <a:lumMod val="50000"/>
                </a:schemeClr>
              </a:solidFill>
            </a:endParaRPr>
          </a:p>
          <a:p>
            <a:pPr marL="0" indent="0">
              <a:buNone/>
            </a:pPr>
            <a:r>
              <a:rPr lang="en-US" sz="1800" b="1" i="1" dirty="0">
                <a:solidFill>
                  <a:schemeClr val="accent2">
                    <a:lumMod val="50000"/>
                  </a:schemeClr>
                </a:solidFill>
              </a:rPr>
              <a:t>Tip: </a:t>
            </a:r>
            <a:r>
              <a:rPr lang="en-US" sz="1800" i="1" dirty="0">
                <a:solidFill>
                  <a:schemeClr val="accent2">
                    <a:lumMod val="50000"/>
                  </a:schemeClr>
                </a:solidFill>
              </a:rPr>
              <a:t>They are all clearly important, and they are interrelated. Start with Vision and Goals and Objectives first, then make sure the others flow to that.</a:t>
            </a:r>
            <a:endParaRPr lang="en-US" dirty="0">
              <a:solidFill>
                <a:schemeClr val="accent2">
                  <a:lumMod val="50000"/>
                </a:schemeClr>
              </a:solidFill>
            </a:endParaRPr>
          </a:p>
        </p:txBody>
      </p:sp>
      <p:sp>
        <p:nvSpPr>
          <p:cNvPr id="17" name="Title 1">
            <a:extLst>
              <a:ext uri="{FF2B5EF4-FFF2-40B4-BE49-F238E27FC236}">
                <a16:creationId xmlns:a16="http://schemas.microsoft.com/office/drawing/2014/main" id="{0C0672A1-D10F-EE77-BDEB-35CD7B2C4ADE}"/>
              </a:ext>
            </a:extLst>
          </p:cNvPr>
          <p:cNvSpPr txBox="1">
            <a:spLocks/>
          </p:cNvSpPr>
          <p:nvPr/>
        </p:nvSpPr>
        <p:spPr>
          <a:xfrm>
            <a:off x="505208" y="0"/>
            <a:ext cx="9144000" cy="1263649"/>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solidFill>
                  <a:schemeClr val="accent2">
                    <a:lumMod val="50000"/>
                  </a:schemeClr>
                </a:solidFill>
              </a:rPr>
              <a:t>Writing the Grant-</a:t>
            </a:r>
            <a:br>
              <a:rPr lang="en-US" dirty="0">
                <a:solidFill>
                  <a:schemeClr val="accent2">
                    <a:lumMod val="50000"/>
                  </a:schemeClr>
                </a:solidFill>
              </a:rPr>
            </a:br>
            <a:r>
              <a:rPr lang="en-US" sz="3600" dirty="0">
                <a:solidFill>
                  <a:schemeClr val="accent2">
                    <a:lumMod val="50000"/>
                  </a:schemeClr>
                </a:solidFill>
              </a:rPr>
              <a:t>The EXCEL Foundation Application</a:t>
            </a:r>
            <a:endParaRPr lang="en-US" dirty="0">
              <a:solidFill>
                <a:schemeClr val="accent2">
                  <a:lumMod val="50000"/>
                </a:schemeClr>
              </a:solidFill>
            </a:endParaRPr>
          </a:p>
        </p:txBody>
      </p:sp>
    </p:spTree>
    <p:extLst>
      <p:ext uri="{BB962C8B-B14F-4D97-AF65-F5344CB8AC3E}">
        <p14:creationId xmlns:p14="http://schemas.microsoft.com/office/powerpoint/2010/main" val="4051358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54EF604-A9ED-9241-98A9-0C4B99E3F265}"/>
              </a:ext>
            </a:extLst>
          </p:cNvPr>
          <p:cNvSpPr/>
          <p:nvPr/>
        </p:nvSpPr>
        <p:spPr>
          <a:xfrm>
            <a:off x="304801" y="1670132"/>
            <a:ext cx="6180083" cy="42672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7B753A9-CA54-864C-A729-F1DAC4DE0C62}"/>
              </a:ext>
            </a:extLst>
          </p:cNvPr>
          <p:cNvSpPr>
            <a:spLocks noGrp="1"/>
          </p:cNvSpPr>
          <p:nvPr>
            <p:ph type="title"/>
          </p:nvPr>
        </p:nvSpPr>
        <p:spPr>
          <a:xfrm>
            <a:off x="575441" y="80691"/>
            <a:ext cx="9144000" cy="1263649"/>
          </a:xfrm>
        </p:spPr>
        <p:txBody>
          <a:bodyPr>
            <a:normAutofit fontScale="90000"/>
          </a:bodyPr>
          <a:lstStyle/>
          <a:p>
            <a:r>
              <a:rPr lang="en-US" dirty="0">
                <a:solidFill>
                  <a:schemeClr val="accent2">
                    <a:lumMod val="50000"/>
                  </a:schemeClr>
                </a:solidFill>
              </a:rPr>
              <a:t>Writing the Grant…Use Rubric Criteria as Writing Cues</a:t>
            </a:r>
            <a:br>
              <a:rPr lang="en-US" b="1" dirty="0">
                <a:solidFill>
                  <a:schemeClr val="accent2">
                    <a:lumMod val="50000"/>
                  </a:schemeClr>
                </a:solidFill>
              </a:rPr>
            </a:br>
            <a:endParaRPr lang="en-US" dirty="0">
              <a:solidFill>
                <a:schemeClr val="accent2">
                  <a:lumMod val="50000"/>
                </a:schemeClr>
              </a:solidFill>
            </a:endParaRPr>
          </a:p>
        </p:txBody>
      </p:sp>
      <p:sp>
        <p:nvSpPr>
          <p:cNvPr id="10" name="Rectangle 9">
            <a:extLst>
              <a:ext uri="{FF2B5EF4-FFF2-40B4-BE49-F238E27FC236}">
                <a16:creationId xmlns:a16="http://schemas.microsoft.com/office/drawing/2014/main" id="{7220F911-8AE8-1F41-B886-220699ADABD1}"/>
              </a:ext>
            </a:extLst>
          </p:cNvPr>
          <p:cNvSpPr/>
          <p:nvPr/>
        </p:nvSpPr>
        <p:spPr>
          <a:xfrm>
            <a:off x="536028" y="1735759"/>
            <a:ext cx="6096000" cy="3200876"/>
          </a:xfrm>
          <a:prstGeom prst="rect">
            <a:avLst/>
          </a:prstGeom>
        </p:spPr>
        <p:txBody>
          <a:bodyPr>
            <a:spAutoFit/>
          </a:bodyPr>
          <a:lstStyle/>
          <a:p>
            <a:r>
              <a:rPr lang="en-US" b="1" dirty="0">
                <a:solidFill>
                  <a:schemeClr val="bg1"/>
                </a:solidFill>
                <a:latin typeface="Times New Roman" panose="02020603050405020304" pitchFamily="18" charset="0"/>
                <a:ea typeface="Times New Roman" panose="02020603050405020304" pitchFamily="18" charset="0"/>
              </a:rPr>
              <a:t>A. 	Project Summary</a:t>
            </a:r>
            <a:endParaRPr lang="en-US" dirty="0">
              <a:solidFill>
                <a:schemeClr val="bg1"/>
              </a:solidFill>
              <a:latin typeface="Times New Roman" panose="02020603050405020304" pitchFamily="18" charset="0"/>
              <a:ea typeface="Times New Roman" panose="02020603050405020304" pitchFamily="18" charset="0"/>
            </a:endParaRPr>
          </a:p>
          <a:p>
            <a:pPr marL="228600" marR="0" indent="-228600">
              <a:spcBef>
                <a:spcPts val="0"/>
              </a:spcBef>
              <a:spcAft>
                <a:spcPts val="0"/>
              </a:spcAft>
              <a:tabLst>
                <a:tab pos="228600" algn="l"/>
              </a:tabLst>
            </a:pPr>
            <a:r>
              <a:rPr lang="en-US" dirty="0">
                <a:solidFill>
                  <a:schemeClr val="bg1"/>
                </a:solidFill>
                <a:latin typeface="Times New Roman" panose="02020603050405020304" pitchFamily="18" charset="0"/>
                <a:ea typeface="Times New Roman" panose="02020603050405020304" pitchFamily="18" charset="0"/>
              </a:rPr>
              <a:t>	Describe one or more student activities to give EXCEL a snapshot of your grant proposal. </a:t>
            </a:r>
            <a:r>
              <a:rPr lang="en-US" b="1" dirty="0">
                <a:solidFill>
                  <a:schemeClr val="bg1"/>
                </a:solidFill>
                <a:latin typeface="Times New Roman" panose="02020603050405020304" pitchFamily="18" charset="0"/>
                <a:ea typeface="Times New Roman" panose="02020603050405020304" pitchFamily="18" charset="0"/>
              </a:rPr>
              <a:t>(Please limit response to 500 words or less)</a:t>
            </a:r>
          </a:p>
          <a:p>
            <a:pPr marL="228600" marR="0" indent="-228600">
              <a:spcBef>
                <a:spcPts val="0"/>
              </a:spcBef>
              <a:spcAft>
                <a:spcPts val="0"/>
              </a:spcAft>
              <a:tabLst>
                <a:tab pos="228600" algn="l"/>
              </a:tabLst>
            </a:pPr>
            <a:endParaRPr lang="en-US" b="1" dirty="0">
              <a:solidFill>
                <a:schemeClr val="bg1"/>
              </a:solidFill>
              <a:latin typeface="Times New Roman" panose="02020603050405020304" pitchFamily="18" charset="0"/>
              <a:ea typeface="Times New Roman" panose="02020603050405020304" pitchFamily="18" charset="0"/>
            </a:endParaRPr>
          </a:p>
          <a:p>
            <a:pPr marL="342900" marR="0" indent="-342900">
              <a:spcBef>
                <a:spcPts val="0"/>
              </a:spcBef>
              <a:spcAft>
                <a:spcPts val="0"/>
              </a:spcAft>
              <a:buAutoNum type="arabicPeriod"/>
              <a:tabLst>
                <a:tab pos="228600" algn="l"/>
              </a:tabLst>
            </a:pPr>
            <a:r>
              <a:rPr lang="en-US" sz="1400" dirty="0">
                <a:solidFill>
                  <a:schemeClr val="bg1"/>
                </a:solidFill>
              </a:rPr>
              <a:t>Clearly offers students opportunity in learning that is </a:t>
            </a:r>
            <a:r>
              <a:rPr lang="en-US" sz="1400" dirty="0">
                <a:solidFill>
                  <a:schemeClr val="bg1"/>
                </a:solidFill>
                <a:highlight>
                  <a:srgbClr val="FFFF00"/>
                </a:highlight>
              </a:rPr>
              <a:t>not currently offered</a:t>
            </a:r>
            <a:r>
              <a:rPr lang="en-US" sz="1400" dirty="0">
                <a:solidFill>
                  <a:schemeClr val="bg1"/>
                </a:solidFill>
              </a:rPr>
              <a:t>. </a:t>
            </a:r>
          </a:p>
          <a:p>
            <a:pPr marL="342900" marR="0" indent="-342900">
              <a:spcBef>
                <a:spcPts val="0"/>
              </a:spcBef>
              <a:spcAft>
                <a:spcPts val="0"/>
              </a:spcAft>
              <a:buAutoNum type="arabicPeriod"/>
              <a:tabLst>
                <a:tab pos="228600" algn="l"/>
              </a:tabLst>
            </a:pPr>
            <a:r>
              <a:rPr lang="en-US" sz="1400" dirty="0">
                <a:solidFill>
                  <a:schemeClr val="bg1"/>
                </a:solidFill>
              </a:rPr>
              <a:t>The project is clearly </a:t>
            </a:r>
            <a:r>
              <a:rPr lang="en-US" sz="1400" dirty="0">
                <a:solidFill>
                  <a:schemeClr val="bg1"/>
                </a:solidFill>
                <a:highlight>
                  <a:srgbClr val="FFFF00"/>
                </a:highlight>
              </a:rPr>
              <a:t>student oriented </a:t>
            </a:r>
          </a:p>
          <a:p>
            <a:pPr marL="342900" marR="0" indent="-342900">
              <a:spcBef>
                <a:spcPts val="0"/>
              </a:spcBef>
              <a:spcAft>
                <a:spcPts val="0"/>
              </a:spcAft>
              <a:buAutoNum type="arabicPeriod"/>
              <a:tabLst>
                <a:tab pos="228600" algn="l"/>
              </a:tabLst>
            </a:pPr>
            <a:r>
              <a:rPr lang="en-US" sz="1400" dirty="0">
                <a:solidFill>
                  <a:schemeClr val="bg1"/>
                </a:solidFill>
              </a:rPr>
              <a:t>Project demonstrates </a:t>
            </a:r>
            <a:r>
              <a:rPr lang="en-US" sz="1400" dirty="0">
                <a:solidFill>
                  <a:schemeClr val="bg1"/>
                </a:solidFill>
                <a:highlight>
                  <a:srgbClr val="FFFF00"/>
                </a:highlight>
              </a:rPr>
              <a:t>creative and innovative teaching </a:t>
            </a:r>
          </a:p>
          <a:p>
            <a:pPr marL="342900" marR="0" indent="-342900">
              <a:spcBef>
                <a:spcPts val="0"/>
              </a:spcBef>
              <a:spcAft>
                <a:spcPts val="0"/>
              </a:spcAft>
              <a:buAutoNum type="arabicPeriod"/>
              <a:tabLst>
                <a:tab pos="228600" algn="l"/>
              </a:tabLst>
            </a:pPr>
            <a:r>
              <a:rPr lang="en-US" sz="1400" dirty="0">
                <a:solidFill>
                  <a:schemeClr val="bg1"/>
                </a:solidFill>
              </a:rPr>
              <a:t>The writer’s </a:t>
            </a:r>
            <a:r>
              <a:rPr lang="en-US" sz="1400" dirty="0">
                <a:solidFill>
                  <a:schemeClr val="bg1"/>
                </a:solidFill>
                <a:highlight>
                  <a:srgbClr val="FFFF00"/>
                </a:highlight>
              </a:rPr>
              <a:t>enthusiasm, passion </a:t>
            </a:r>
            <a:r>
              <a:rPr lang="en-US" sz="1400" dirty="0">
                <a:solidFill>
                  <a:schemeClr val="bg1"/>
                </a:solidFill>
              </a:rPr>
              <a:t>and </a:t>
            </a:r>
            <a:r>
              <a:rPr lang="en-US" sz="1400" dirty="0">
                <a:solidFill>
                  <a:schemeClr val="bg1"/>
                </a:solidFill>
                <a:highlight>
                  <a:srgbClr val="FFFF00"/>
                </a:highlight>
              </a:rPr>
              <a:t>excitement</a:t>
            </a:r>
            <a:r>
              <a:rPr lang="en-US" sz="1400" dirty="0">
                <a:solidFill>
                  <a:schemeClr val="bg1"/>
                </a:solidFill>
              </a:rPr>
              <a:t> for project is clear </a:t>
            </a:r>
          </a:p>
          <a:p>
            <a:pPr marL="342900" marR="0" indent="-342900">
              <a:spcBef>
                <a:spcPts val="0"/>
              </a:spcBef>
              <a:spcAft>
                <a:spcPts val="0"/>
              </a:spcAft>
              <a:buAutoNum type="arabicPeriod"/>
              <a:tabLst>
                <a:tab pos="228600" algn="l"/>
              </a:tabLst>
            </a:pPr>
            <a:r>
              <a:rPr lang="en-US" sz="1400" dirty="0">
                <a:solidFill>
                  <a:schemeClr val="bg1"/>
                </a:solidFill>
              </a:rPr>
              <a:t>Identifies </a:t>
            </a:r>
            <a:r>
              <a:rPr lang="en-US" sz="1400" dirty="0">
                <a:solidFill>
                  <a:schemeClr val="bg1"/>
                </a:solidFill>
                <a:highlight>
                  <a:srgbClr val="FFFF00"/>
                </a:highlight>
              </a:rPr>
              <a:t>how materials will be used to meet the goals and objectives</a:t>
            </a:r>
            <a:endParaRPr lang="en-US" sz="1400" dirty="0">
              <a:solidFill>
                <a:schemeClr val="bg1"/>
              </a:solidFill>
              <a:highlight>
                <a:srgbClr val="FFFF00"/>
              </a:highlight>
              <a:latin typeface="Times New Roman" panose="02020603050405020304" pitchFamily="18" charset="0"/>
              <a:ea typeface="Times New Roman" panose="02020603050405020304" pitchFamily="18" charset="0"/>
            </a:endParaRPr>
          </a:p>
        </p:txBody>
      </p:sp>
      <p:sp>
        <p:nvSpPr>
          <p:cNvPr id="14" name="TextBox 13">
            <a:extLst>
              <a:ext uri="{FF2B5EF4-FFF2-40B4-BE49-F238E27FC236}">
                <a16:creationId xmlns:a16="http://schemas.microsoft.com/office/drawing/2014/main" id="{227CC794-B576-D246-AA08-1FEB68ABEE04}"/>
              </a:ext>
            </a:extLst>
          </p:cNvPr>
          <p:cNvSpPr txBox="1"/>
          <p:nvPr/>
        </p:nvSpPr>
        <p:spPr>
          <a:xfrm>
            <a:off x="7124261" y="1344340"/>
            <a:ext cx="3899338" cy="5355312"/>
          </a:xfrm>
          <a:prstGeom prst="rect">
            <a:avLst/>
          </a:prstGeom>
          <a:noFill/>
        </p:spPr>
        <p:txBody>
          <a:bodyPr wrap="square" rtlCol="0">
            <a:spAutoFit/>
          </a:bodyPr>
          <a:lstStyle/>
          <a:p>
            <a:endParaRPr lang="en-US" b="1" dirty="0">
              <a:solidFill>
                <a:schemeClr val="bg1"/>
              </a:solidFill>
            </a:endParaRPr>
          </a:p>
          <a:p>
            <a:r>
              <a:rPr lang="en-US" b="1" dirty="0">
                <a:solidFill>
                  <a:schemeClr val="bg1"/>
                </a:solidFill>
              </a:rPr>
              <a:t>This section is “Tell the Story”</a:t>
            </a:r>
          </a:p>
          <a:p>
            <a:endParaRPr lang="en-US" dirty="0">
              <a:solidFill>
                <a:schemeClr val="bg1"/>
              </a:solidFill>
            </a:endParaRPr>
          </a:p>
          <a:p>
            <a:pPr marL="285750" indent="-285750">
              <a:buFont typeface="Arial" panose="020B0604020202020204" pitchFamily="34" charset="0"/>
              <a:buChar char="•"/>
            </a:pPr>
            <a:r>
              <a:rPr lang="en-US" dirty="0">
                <a:solidFill>
                  <a:schemeClr val="bg1"/>
                </a:solidFill>
              </a:rPr>
              <a:t>What “gap” does this fill?</a:t>
            </a:r>
          </a:p>
          <a:p>
            <a:pPr marL="285750" indent="-285750">
              <a:buFont typeface="Arial" panose="020B0604020202020204" pitchFamily="34" charset="0"/>
              <a:buChar char="•"/>
            </a:pPr>
            <a:r>
              <a:rPr lang="en-US" dirty="0">
                <a:solidFill>
                  <a:schemeClr val="bg1"/>
                </a:solidFill>
              </a:rPr>
              <a:t>What problem does this solve? (can you use data or examples?)</a:t>
            </a:r>
          </a:p>
          <a:p>
            <a:pPr marL="285750" indent="-285750">
              <a:buFont typeface="Arial" panose="020B0604020202020204" pitchFamily="34" charset="0"/>
              <a:buChar char="•"/>
            </a:pPr>
            <a:r>
              <a:rPr lang="en-US" dirty="0">
                <a:solidFill>
                  <a:schemeClr val="bg1"/>
                </a:solidFill>
              </a:rPr>
              <a:t>What is the status quo and why is that inadequate or insufficient or boring?</a:t>
            </a:r>
          </a:p>
          <a:p>
            <a:pPr marL="285750" indent="-285750">
              <a:buFont typeface="Arial" panose="020B0604020202020204" pitchFamily="34" charset="0"/>
              <a:buChar char="•"/>
            </a:pPr>
            <a:r>
              <a:rPr lang="en-US" dirty="0">
                <a:solidFill>
                  <a:schemeClr val="bg1"/>
                </a:solidFill>
              </a:rPr>
              <a:t>How will students benefit and what does their “participation” look like</a:t>
            </a:r>
          </a:p>
          <a:p>
            <a:pPr marL="285750" indent="-285750">
              <a:buFont typeface="Arial" panose="020B0604020202020204" pitchFamily="34" charset="0"/>
              <a:buChar char="•"/>
            </a:pPr>
            <a:r>
              <a:rPr lang="en-US" dirty="0">
                <a:solidFill>
                  <a:schemeClr val="bg1"/>
                </a:solidFill>
              </a:rPr>
              <a:t>Why is it exciting to you as a teacher? What inspired you? </a:t>
            </a:r>
          </a:p>
          <a:p>
            <a:pPr marL="285750" indent="-285750">
              <a:buFont typeface="Arial" panose="020B0604020202020204" pitchFamily="34" charset="0"/>
              <a:buChar char="•"/>
            </a:pPr>
            <a:r>
              <a:rPr lang="en-US" dirty="0">
                <a:solidFill>
                  <a:schemeClr val="bg1"/>
                </a:solidFill>
              </a:rPr>
              <a:t>What will you need to achieve it? </a:t>
            </a:r>
          </a:p>
          <a:p>
            <a:pPr marL="285750" indent="-285750">
              <a:buFont typeface="Arial" panose="020B0604020202020204" pitchFamily="34" charset="0"/>
              <a:buChar char="•"/>
            </a:pPr>
            <a:endParaRPr lang="en-US" dirty="0">
              <a:solidFill>
                <a:schemeClr val="bg1"/>
              </a:solidFill>
            </a:endParaRPr>
          </a:p>
        </p:txBody>
      </p:sp>
    </p:spTree>
    <p:extLst>
      <p:ext uri="{BB962C8B-B14F-4D97-AF65-F5344CB8AC3E}">
        <p14:creationId xmlns:p14="http://schemas.microsoft.com/office/powerpoint/2010/main" val="2039050777"/>
      </p:ext>
    </p:extLst>
  </p:cSld>
  <p:clrMapOvr>
    <a:masterClrMapping/>
  </p:clrMapOvr>
</p:sld>
</file>

<file path=ppt/theme/theme1.xml><?xml version="1.0" encoding="utf-8"?>
<a:theme xmlns:a="http://schemas.openxmlformats.org/drawingml/2006/main" name="TornVTI">
  <a:themeElements>
    <a:clrScheme name="Custom 1">
      <a:dk1>
        <a:sysClr val="windowText" lastClr="000000"/>
      </a:dk1>
      <a:lt1>
        <a:sysClr val="window" lastClr="FFFFFF"/>
      </a:lt1>
      <a:dk2>
        <a:srgbClr val="131523"/>
      </a:dk2>
      <a:lt2>
        <a:srgbClr val="E7E6E6"/>
      </a:lt2>
      <a:accent1>
        <a:srgbClr val="3FB96C"/>
      </a:accent1>
      <a:accent2>
        <a:srgbClr val="699EFA"/>
      </a:accent2>
      <a:accent3>
        <a:srgbClr val="8039C1"/>
      </a:accent3>
      <a:accent4>
        <a:srgbClr val="D1971A"/>
      </a:accent4>
      <a:accent5>
        <a:srgbClr val="E62B59"/>
      </a:accent5>
      <a:accent6>
        <a:srgbClr val="9CA2AB"/>
      </a:accent6>
      <a:hlink>
        <a:srgbClr val="FFFFFF"/>
      </a:hlink>
      <a:folHlink>
        <a:srgbClr val="57618E"/>
      </a:folHlink>
    </a:clrScheme>
    <a:fontScheme name="Torn">
      <a:majorFont>
        <a:latin typeface="Verdana Pro Cond SemiBold"/>
        <a:ea typeface=""/>
        <a:cs typeface=""/>
      </a:majorFont>
      <a:minorFont>
        <a:latin typeface="Verdana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ornVTI" id="{D93270A2-BAD7-4DCC-9D1D-3427EACCFA88}" vid="{1B17486C-9B79-43FC-98F9-5BF7AA5600D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1">
    <a:dk1>
      <a:sysClr val="windowText" lastClr="000000"/>
    </a:dk1>
    <a:lt1>
      <a:sysClr val="window" lastClr="FFFFFF"/>
    </a:lt1>
    <a:dk2>
      <a:srgbClr val="131523"/>
    </a:dk2>
    <a:lt2>
      <a:srgbClr val="E7E6E6"/>
    </a:lt2>
    <a:accent1>
      <a:srgbClr val="3FB96C"/>
    </a:accent1>
    <a:accent2>
      <a:srgbClr val="699EFA"/>
    </a:accent2>
    <a:accent3>
      <a:srgbClr val="8039C1"/>
    </a:accent3>
    <a:accent4>
      <a:srgbClr val="D1971A"/>
    </a:accent4>
    <a:accent5>
      <a:srgbClr val="E62B59"/>
    </a:accent5>
    <a:accent6>
      <a:srgbClr val="9CA2AB"/>
    </a:accent6>
    <a:hlink>
      <a:srgbClr val="FFFFFF"/>
    </a:hlink>
    <a:folHlink>
      <a:srgbClr val="57618E"/>
    </a:folHlink>
  </a:clrScheme>
</a:themeOverride>
</file>

<file path=docProps/app.xml><?xml version="1.0" encoding="utf-8"?>
<Properties xmlns="http://schemas.openxmlformats.org/officeDocument/2006/extended-properties" xmlns:vt="http://schemas.openxmlformats.org/officeDocument/2006/docPropsVTypes">
  <Template/>
  <TotalTime>12430</TotalTime>
  <Words>2024</Words>
  <Application>Microsoft Macintosh PowerPoint</Application>
  <PresentationFormat>Widescreen</PresentationFormat>
  <Paragraphs>202</Paragraphs>
  <Slides>16</Slides>
  <Notes>16</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16</vt:i4>
      </vt:variant>
    </vt:vector>
  </HeadingPairs>
  <TitlesOfParts>
    <vt:vector size="27" baseType="lpstr">
      <vt:lpstr>Arial</vt:lpstr>
      <vt:lpstr>Calibri</vt:lpstr>
      <vt:lpstr>IBM Plex Sans</vt:lpstr>
      <vt:lpstr>inherit</vt:lpstr>
      <vt:lpstr>Lexend Deca</vt:lpstr>
      <vt:lpstr>Roboto</vt:lpstr>
      <vt:lpstr>Symbol</vt:lpstr>
      <vt:lpstr>Times New Roman</vt:lpstr>
      <vt:lpstr>Verdana Pro</vt:lpstr>
      <vt:lpstr>Verdana Pro Cond SemiBold</vt:lpstr>
      <vt:lpstr>TornVTI</vt:lpstr>
      <vt:lpstr>Grant Writing Workshop  Brinnon Mandel  </vt:lpstr>
      <vt:lpstr>PowerPoint Presentation</vt:lpstr>
      <vt:lpstr>Mindset First….Mechanics Second…Writing Third</vt:lpstr>
      <vt:lpstr>PowerPoint Presentation</vt:lpstr>
      <vt:lpstr>General Grant Writing Tips</vt:lpstr>
      <vt:lpstr>Now…to EXCEL Foundation https://www.excelfoundation.org/apply-for-a-grant/</vt:lpstr>
      <vt:lpstr>Writing the Grant- The EXCEL Foundation Application</vt:lpstr>
      <vt:lpstr>PowerPoint Presentation</vt:lpstr>
      <vt:lpstr>Writing the Grant…Use Rubric Criteria as Writing Cues </vt:lpstr>
      <vt:lpstr>Writing the Grant…Use Rubric Criteria as Writing Cues </vt:lpstr>
      <vt:lpstr>Writing the Grant…Use Rubric Criteria as Writing Cues </vt:lpstr>
      <vt:lpstr>Writing the Grant…Use Rubric Criteria as Writing Cues </vt:lpstr>
      <vt:lpstr>Writing the Grant…Use Rubric Criteria as Writing Cues </vt:lpstr>
      <vt:lpstr>Let’s Practice….Tell the Story </vt:lpstr>
      <vt:lpstr>Goals versus Objectives….an important distinction for any grant writing </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Grant Writing Workshop  September 2, 2021</dc:title>
  <dc:creator>brinnon mandel</dc:creator>
  <cp:lastModifiedBy>Tracy Weimer-Shull</cp:lastModifiedBy>
  <cp:revision>9</cp:revision>
  <cp:lastPrinted>2022-09-01T03:39:06Z</cp:lastPrinted>
  <dcterms:created xsi:type="dcterms:W3CDTF">2021-09-01T18:09:57Z</dcterms:created>
  <dcterms:modified xsi:type="dcterms:W3CDTF">2025-07-03T18:44:59Z</dcterms:modified>
</cp:coreProperties>
</file>